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sldIdLst>
    <p:sldId id="256" r:id="rId2"/>
    <p:sldId id="261" r:id="rId3"/>
    <p:sldId id="262" r:id="rId4"/>
    <p:sldId id="263" r:id="rId5"/>
    <p:sldId id="264" r:id="rId6"/>
    <p:sldId id="265" r:id="rId7"/>
    <p:sldId id="258" r:id="rId8"/>
    <p:sldId id="266" r:id="rId9"/>
    <p:sldId id="257" r:id="rId10"/>
    <p:sldId id="259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3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8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16AB9F-FE36-4D05-8F29-094FBA5DCA34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42BC25B-E4F6-4C5A-9FC2-59825B474CBB}">
      <dgm:prSet/>
      <dgm:spPr/>
      <dgm:t>
        <a:bodyPr/>
        <a:lstStyle/>
        <a:p>
          <a:r>
            <a:rPr lang="ru-RU" dirty="0"/>
            <a:t>математическая биология</a:t>
          </a:r>
        </a:p>
        <a:p>
          <a:r>
            <a:rPr lang="ru-RU" dirty="0"/>
            <a:t>дифференциальные уравнения, кинетические модели, и т.д. </a:t>
          </a:r>
          <a:endParaRPr lang="en-US" dirty="0"/>
        </a:p>
      </dgm:t>
    </dgm:pt>
    <dgm:pt modelId="{25535CE7-E6CB-4208-9E46-38221E21E2E1}" type="parTrans" cxnId="{6B065447-B13D-4952-829D-5C21B3A650ED}">
      <dgm:prSet/>
      <dgm:spPr/>
      <dgm:t>
        <a:bodyPr/>
        <a:lstStyle/>
        <a:p>
          <a:endParaRPr lang="en-US"/>
        </a:p>
      </dgm:t>
    </dgm:pt>
    <dgm:pt modelId="{90FFF5A1-C579-4F30-BCBB-C2D621E3DB8E}" type="sibTrans" cxnId="{6B065447-B13D-4952-829D-5C21B3A650ED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6AA150BB-1EC7-4044-8456-3E32ABE408B4}">
      <dgm:prSet/>
      <dgm:spPr/>
      <dgm:t>
        <a:bodyPr/>
        <a:lstStyle/>
        <a:p>
          <a:r>
            <a:rPr lang="ru-RU"/>
            <a:t>биофизика (рост связан с бумом кристаллографии протеинов в 90-е) </a:t>
          </a:r>
          <a:endParaRPr lang="en-US"/>
        </a:p>
      </dgm:t>
    </dgm:pt>
    <dgm:pt modelId="{61B8139C-C414-46B7-85AF-F136988EC373}" type="parTrans" cxnId="{48782372-D713-4A9E-A6CC-635BA98A7ACE}">
      <dgm:prSet/>
      <dgm:spPr/>
      <dgm:t>
        <a:bodyPr/>
        <a:lstStyle/>
        <a:p>
          <a:endParaRPr lang="en-US"/>
        </a:p>
      </dgm:t>
    </dgm:pt>
    <dgm:pt modelId="{777A817D-805F-4207-AE14-1013C568B0DD}" type="sibTrans" cxnId="{48782372-D713-4A9E-A6CC-635BA98A7ACE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4F09E7ED-A4B0-42F2-9E24-7DE58D5E88C1}">
      <dgm:prSet/>
      <dgm:spPr/>
      <dgm:t>
        <a:bodyPr/>
        <a:lstStyle/>
        <a:p>
          <a:r>
            <a:rPr lang="ru-RU"/>
            <a:t>геномная биоинформатика (рост связан с бумом секвенирования)</a:t>
          </a:r>
          <a:endParaRPr lang="en-US"/>
        </a:p>
      </dgm:t>
    </dgm:pt>
    <dgm:pt modelId="{B9237936-ECE7-4D79-BF9E-1FFE564C08B2}" type="parTrans" cxnId="{216CD95E-A140-4B03-9BDC-6572AF08528F}">
      <dgm:prSet/>
      <dgm:spPr/>
      <dgm:t>
        <a:bodyPr/>
        <a:lstStyle/>
        <a:p>
          <a:endParaRPr lang="en-US"/>
        </a:p>
      </dgm:t>
    </dgm:pt>
    <dgm:pt modelId="{C8261D69-3864-424A-A65D-CF847F698F32}" type="sibTrans" cxnId="{216CD95E-A140-4B03-9BDC-6572AF08528F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64CAF6BF-5145-4B2E-908E-DBFCCFEAEE3B}">
      <dgm:prSet/>
      <dgm:spPr/>
      <dgm:t>
        <a:bodyPr/>
        <a:lstStyle/>
        <a:p>
          <a:r>
            <a:rPr lang="ru-RU"/>
            <a:t>системная биология  (попытки интегрировать различные данные)</a:t>
          </a:r>
          <a:endParaRPr lang="en-US"/>
        </a:p>
      </dgm:t>
    </dgm:pt>
    <dgm:pt modelId="{4B786667-D30F-49E2-97CD-0A7D43569C26}" type="parTrans" cxnId="{BFF1CA08-F4E9-448D-B2BC-02029B598996}">
      <dgm:prSet/>
      <dgm:spPr/>
      <dgm:t>
        <a:bodyPr/>
        <a:lstStyle/>
        <a:p>
          <a:endParaRPr lang="en-US"/>
        </a:p>
      </dgm:t>
    </dgm:pt>
    <dgm:pt modelId="{AF944287-C4DD-4441-9781-311244E75FFF}" type="sibTrans" cxnId="{BFF1CA08-F4E9-448D-B2BC-02029B598996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FE71E759-AD0D-486F-A75B-5FEEF6C4A983}" type="pres">
      <dgm:prSet presAssocID="{5716AB9F-FE36-4D05-8F29-094FBA5DCA34}" presName="Name0" presStyleCnt="0">
        <dgm:presLayoutVars>
          <dgm:animLvl val="lvl"/>
          <dgm:resizeHandles val="exact"/>
        </dgm:presLayoutVars>
      </dgm:prSet>
      <dgm:spPr/>
    </dgm:pt>
    <dgm:pt modelId="{D43FB764-CA05-417B-B0F2-88F4915EA508}" type="pres">
      <dgm:prSet presAssocID="{C42BC25B-E4F6-4C5A-9FC2-59825B474CBB}" presName="compositeNode" presStyleCnt="0">
        <dgm:presLayoutVars>
          <dgm:bulletEnabled val="1"/>
        </dgm:presLayoutVars>
      </dgm:prSet>
      <dgm:spPr/>
    </dgm:pt>
    <dgm:pt modelId="{6EC2E5B7-2A6D-44A5-9400-21C07D4A9056}" type="pres">
      <dgm:prSet presAssocID="{C42BC25B-E4F6-4C5A-9FC2-59825B474CBB}" presName="bgRect" presStyleLbl="alignNode1" presStyleIdx="0" presStyleCnt="4"/>
      <dgm:spPr/>
    </dgm:pt>
    <dgm:pt modelId="{55EF1557-B5A4-4EC0-9621-CFDD0C0CA518}" type="pres">
      <dgm:prSet presAssocID="{90FFF5A1-C579-4F30-BCBB-C2D621E3DB8E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F40EF911-6561-462A-9A30-5505D571D966}" type="pres">
      <dgm:prSet presAssocID="{C42BC25B-E4F6-4C5A-9FC2-59825B474CBB}" presName="nodeRect" presStyleLbl="alignNode1" presStyleIdx="0" presStyleCnt="4">
        <dgm:presLayoutVars>
          <dgm:bulletEnabled val="1"/>
        </dgm:presLayoutVars>
      </dgm:prSet>
      <dgm:spPr/>
    </dgm:pt>
    <dgm:pt modelId="{C94E8122-422E-4B8C-BE2E-BDF3D852E119}" type="pres">
      <dgm:prSet presAssocID="{90FFF5A1-C579-4F30-BCBB-C2D621E3DB8E}" presName="sibTrans" presStyleCnt="0"/>
      <dgm:spPr/>
    </dgm:pt>
    <dgm:pt modelId="{BF57A7F0-2E85-4DA0-A94F-0455CF825BE6}" type="pres">
      <dgm:prSet presAssocID="{6AA150BB-1EC7-4044-8456-3E32ABE408B4}" presName="compositeNode" presStyleCnt="0">
        <dgm:presLayoutVars>
          <dgm:bulletEnabled val="1"/>
        </dgm:presLayoutVars>
      </dgm:prSet>
      <dgm:spPr/>
    </dgm:pt>
    <dgm:pt modelId="{0B5F74D5-3D7E-445D-B94F-43AE7B0C489F}" type="pres">
      <dgm:prSet presAssocID="{6AA150BB-1EC7-4044-8456-3E32ABE408B4}" presName="bgRect" presStyleLbl="alignNode1" presStyleIdx="1" presStyleCnt="4"/>
      <dgm:spPr/>
    </dgm:pt>
    <dgm:pt modelId="{A6249E02-D9DF-4238-911A-8689F65DA91C}" type="pres">
      <dgm:prSet presAssocID="{777A817D-805F-4207-AE14-1013C568B0DD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C9807BB9-88D2-4B28-A641-B8509E4B987C}" type="pres">
      <dgm:prSet presAssocID="{6AA150BB-1EC7-4044-8456-3E32ABE408B4}" presName="nodeRect" presStyleLbl="alignNode1" presStyleIdx="1" presStyleCnt="4">
        <dgm:presLayoutVars>
          <dgm:bulletEnabled val="1"/>
        </dgm:presLayoutVars>
      </dgm:prSet>
      <dgm:spPr/>
    </dgm:pt>
    <dgm:pt modelId="{02B9B6F7-B33B-4CDA-BBAE-2A1168DD57A3}" type="pres">
      <dgm:prSet presAssocID="{777A817D-805F-4207-AE14-1013C568B0DD}" presName="sibTrans" presStyleCnt="0"/>
      <dgm:spPr/>
    </dgm:pt>
    <dgm:pt modelId="{36AB9804-5F6B-4B55-98F0-71C7A7FAC2FA}" type="pres">
      <dgm:prSet presAssocID="{4F09E7ED-A4B0-42F2-9E24-7DE58D5E88C1}" presName="compositeNode" presStyleCnt="0">
        <dgm:presLayoutVars>
          <dgm:bulletEnabled val="1"/>
        </dgm:presLayoutVars>
      </dgm:prSet>
      <dgm:spPr/>
    </dgm:pt>
    <dgm:pt modelId="{B21BCE20-77F3-48D3-A6C2-705268FE3FDA}" type="pres">
      <dgm:prSet presAssocID="{4F09E7ED-A4B0-42F2-9E24-7DE58D5E88C1}" presName="bgRect" presStyleLbl="alignNode1" presStyleIdx="2" presStyleCnt="4"/>
      <dgm:spPr/>
    </dgm:pt>
    <dgm:pt modelId="{F13267A6-05F3-4628-A585-2E6EB6A49C69}" type="pres">
      <dgm:prSet presAssocID="{C8261D69-3864-424A-A65D-CF847F698F32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E8163679-9A31-4A72-8455-D7A040932B4C}" type="pres">
      <dgm:prSet presAssocID="{4F09E7ED-A4B0-42F2-9E24-7DE58D5E88C1}" presName="nodeRect" presStyleLbl="alignNode1" presStyleIdx="2" presStyleCnt="4">
        <dgm:presLayoutVars>
          <dgm:bulletEnabled val="1"/>
        </dgm:presLayoutVars>
      </dgm:prSet>
      <dgm:spPr/>
    </dgm:pt>
    <dgm:pt modelId="{F2A4F70D-69C8-4323-B482-95AC7B310D29}" type="pres">
      <dgm:prSet presAssocID="{C8261D69-3864-424A-A65D-CF847F698F32}" presName="sibTrans" presStyleCnt="0"/>
      <dgm:spPr/>
    </dgm:pt>
    <dgm:pt modelId="{6B234F71-E0BF-4B71-9C32-E0B134AAE3D4}" type="pres">
      <dgm:prSet presAssocID="{64CAF6BF-5145-4B2E-908E-DBFCCFEAEE3B}" presName="compositeNode" presStyleCnt="0">
        <dgm:presLayoutVars>
          <dgm:bulletEnabled val="1"/>
        </dgm:presLayoutVars>
      </dgm:prSet>
      <dgm:spPr/>
    </dgm:pt>
    <dgm:pt modelId="{19BC7FB7-CE86-4EFE-887D-417D86C2330A}" type="pres">
      <dgm:prSet presAssocID="{64CAF6BF-5145-4B2E-908E-DBFCCFEAEE3B}" presName="bgRect" presStyleLbl="alignNode1" presStyleIdx="3" presStyleCnt="4"/>
      <dgm:spPr/>
    </dgm:pt>
    <dgm:pt modelId="{3A8A6BAC-C53F-4322-A47E-05EA9E33BD86}" type="pres">
      <dgm:prSet presAssocID="{AF944287-C4DD-4441-9781-311244E75FFF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B2749C0E-DE1A-4D8B-9115-9A2B880A0800}" type="pres">
      <dgm:prSet presAssocID="{64CAF6BF-5145-4B2E-908E-DBFCCFEAEE3B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BFF1CA08-F4E9-448D-B2BC-02029B598996}" srcId="{5716AB9F-FE36-4D05-8F29-094FBA5DCA34}" destId="{64CAF6BF-5145-4B2E-908E-DBFCCFEAEE3B}" srcOrd="3" destOrd="0" parTransId="{4B786667-D30F-49E2-97CD-0A7D43569C26}" sibTransId="{AF944287-C4DD-4441-9781-311244E75FFF}"/>
    <dgm:cxn modelId="{BA684216-2E87-4572-9803-FD828E66C289}" type="presOf" srcId="{777A817D-805F-4207-AE14-1013C568B0DD}" destId="{A6249E02-D9DF-4238-911A-8689F65DA91C}" srcOrd="0" destOrd="0" presId="urn:microsoft.com/office/officeart/2016/7/layout/LinearBlockProcessNumbered"/>
    <dgm:cxn modelId="{8F2C242A-C9BA-4415-8DF3-FCDC58BF57F0}" type="presOf" srcId="{64CAF6BF-5145-4B2E-908E-DBFCCFEAEE3B}" destId="{19BC7FB7-CE86-4EFE-887D-417D86C2330A}" srcOrd="0" destOrd="0" presId="urn:microsoft.com/office/officeart/2016/7/layout/LinearBlockProcessNumbered"/>
    <dgm:cxn modelId="{AD6D6039-DD7A-4125-AE40-785AE1462911}" type="presOf" srcId="{4F09E7ED-A4B0-42F2-9E24-7DE58D5E88C1}" destId="{B21BCE20-77F3-48D3-A6C2-705268FE3FDA}" srcOrd="0" destOrd="0" presId="urn:microsoft.com/office/officeart/2016/7/layout/LinearBlockProcessNumbered"/>
    <dgm:cxn modelId="{216CD95E-A140-4B03-9BDC-6572AF08528F}" srcId="{5716AB9F-FE36-4D05-8F29-094FBA5DCA34}" destId="{4F09E7ED-A4B0-42F2-9E24-7DE58D5E88C1}" srcOrd="2" destOrd="0" parTransId="{B9237936-ECE7-4D79-BF9E-1FFE564C08B2}" sibTransId="{C8261D69-3864-424A-A65D-CF847F698F32}"/>
    <dgm:cxn modelId="{635F055F-29F3-4CDA-9E04-A9344ADB929A}" type="presOf" srcId="{5716AB9F-FE36-4D05-8F29-094FBA5DCA34}" destId="{FE71E759-AD0D-486F-A75B-5FEEF6C4A983}" srcOrd="0" destOrd="0" presId="urn:microsoft.com/office/officeart/2016/7/layout/LinearBlockProcessNumbered"/>
    <dgm:cxn modelId="{6B065447-B13D-4952-829D-5C21B3A650ED}" srcId="{5716AB9F-FE36-4D05-8F29-094FBA5DCA34}" destId="{C42BC25B-E4F6-4C5A-9FC2-59825B474CBB}" srcOrd="0" destOrd="0" parTransId="{25535CE7-E6CB-4208-9E46-38221E21E2E1}" sibTransId="{90FFF5A1-C579-4F30-BCBB-C2D621E3DB8E}"/>
    <dgm:cxn modelId="{05E5BF4A-8B45-47FB-BC2A-EDB3316A1759}" type="presOf" srcId="{64CAF6BF-5145-4B2E-908E-DBFCCFEAEE3B}" destId="{B2749C0E-DE1A-4D8B-9115-9A2B880A0800}" srcOrd="1" destOrd="0" presId="urn:microsoft.com/office/officeart/2016/7/layout/LinearBlockProcessNumbered"/>
    <dgm:cxn modelId="{C395F06A-DE3F-4827-8C74-EC59AEE01F7A}" type="presOf" srcId="{6AA150BB-1EC7-4044-8456-3E32ABE408B4}" destId="{0B5F74D5-3D7E-445D-B94F-43AE7B0C489F}" srcOrd="0" destOrd="0" presId="urn:microsoft.com/office/officeart/2016/7/layout/LinearBlockProcessNumbered"/>
    <dgm:cxn modelId="{48782372-D713-4A9E-A6CC-635BA98A7ACE}" srcId="{5716AB9F-FE36-4D05-8F29-094FBA5DCA34}" destId="{6AA150BB-1EC7-4044-8456-3E32ABE408B4}" srcOrd="1" destOrd="0" parTransId="{61B8139C-C414-46B7-85AF-F136988EC373}" sibTransId="{777A817D-805F-4207-AE14-1013C568B0DD}"/>
    <dgm:cxn modelId="{FF5B4A58-5CC8-4D2F-A46E-606BA16C6E5B}" type="presOf" srcId="{C42BC25B-E4F6-4C5A-9FC2-59825B474CBB}" destId="{F40EF911-6561-462A-9A30-5505D571D966}" srcOrd="1" destOrd="0" presId="urn:microsoft.com/office/officeart/2016/7/layout/LinearBlockProcessNumbered"/>
    <dgm:cxn modelId="{B3A14182-F948-47B3-855E-7B9071436988}" type="presOf" srcId="{AF944287-C4DD-4441-9781-311244E75FFF}" destId="{3A8A6BAC-C53F-4322-A47E-05EA9E33BD86}" srcOrd="0" destOrd="0" presId="urn:microsoft.com/office/officeart/2016/7/layout/LinearBlockProcessNumbered"/>
    <dgm:cxn modelId="{7422A993-D68B-45AA-A286-0F4D4ABECC1C}" type="presOf" srcId="{4F09E7ED-A4B0-42F2-9E24-7DE58D5E88C1}" destId="{E8163679-9A31-4A72-8455-D7A040932B4C}" srcOrd="1" destOrd="0" presId="urn:microsoft.com/office/officeart/2016/7/layout/LinearBlockProcessNumbered"/>
    <dgm:cxn modelId="{10BEE69B-9AC8-4CBA-9278-042A01783831}" type="presOf" srcId="{90FFF5A1-C579-4F30-BCBB-C2D621E3DB8E}" destId="{55EF1557-B5A4-4EC0-9621-CFDD0C0CA518}" srcOrd="0" destOrd="0" presId="urn:microsoft.com/office/officeart/2016/7/layout/LinearBlockProcessNumbered"/>
    <dgm:cxn modelId="{91E8A5AB-32CB-4624-BF39-5513BE155F60}" type="presOf" srcId="{C8261D69-3864-424A-A65D-CF847F698F32}" destId="{F13267A6-05F3-4628-A585-2E6EB6A49C69}" srcOrd="0" destOrd="0" presId="urn:microsoft.com/office/officeart/2016/7/layout/LinearBlockProcessNumbered"/>
    <dgm:cxn modelId="{C8AB59CB-5425-4AA9-A147-F5B60284F21D}" type="presOf" srcId="{C42BC25B-E4F6-4C5A-9FC2-59825B474CBB}" destId="{6EC2E5B7-2A6D-44A5-9400-21C07D4A9056}" srcOrd="0" destOrd="0" presId="urn:microsoft.com/office/officeart/2016/7/layout/LinearBlockProcessNumbered"/>
    <dgm:cxn modelId="{D0D2B2D1-3942-4328-BEA8-AC6D501EC18C}" type="presOf" srcId="{6AA150BB-1EC7-4044-8456-3E32ABE408B4}" destId="{C9807BB9-88D2-4B28-A641-B8509E4B987C}" srcOrd="1" destOrd="0" presId="urn:microsoft.com/office/officeart/2016/7/layout/LinearBlockProcessNumbered"/>
    <dgm:cxn modelId="{9E632CF8-5DA2-4E01-AD2C-BD11F5D5C57A}" type="presParOf" srcId="{FE71E759-AD0D-486F-A75B-5FEEF6C4A983}" destId="{D43FB764-CA05-417B-B0F2-88F4915EA508}" srcOrd="0" destOrd="0" presId="urn:microsoft.com/office/officeart/2016/7/layout/LinearBlockProcessNumbered"/>
    <dgm:cxn modelId="{BB33C1B9-FB27-493F-A2F9-14EDF0D342CD}" type="presParOf" srcId="{D43FB764-CA05-417B-B0F2-88F4915EA508}" destId="{6EC2E5B7-2A6D-44A5-9400-21C07D4A9056}" srcOrd="0" destOrd="0" presId="urn:microsoft.com/office/officeart/2016/7/layout/LinearBlockProcessNumbered"/>
    <dgm:cxn modelId="{030C0E03-41A6-490B-A5A6-3CC3A2D4060B}" type="presParOf" srcId="{D43FB764-CA05-417B-B0F2-88F4915EA508}" destId="{55EF1557-B5A4-4EC0-9621-CFDD0C0CA518}" srcOrd="1" destOrd="0" presId="urn:microsoft.com/office/officeart/2016/7/layout/LinearBlockProcessNumbered"/>
    <dgm:cxn modelId="{3400AA93-5FE4-4146-A7AC-D084C89B9DE3}" type="presParOf" srcId="{D43FB764-CA05-417B-B0F2-88F4915EA508}" destId="{F40EF911-6561-462A-9A30-5505D571D966}" srcOrd="2" destOrd="0" presId="urn:microsoft.com/office/officeart/2016/7/layout/LinearBlockProcessNumbered"/>
    <dgm:cxn modelId="{D031DF6E-C937-4555-80A1-C407803E8DA3}" type="presParOf" srcId="{FE71E759-AD0D-486F-A75B-5FEEF6C4A983}" destId="{C94E8122-422E-4B8C-BE2E-BDF3D852E119}" srcOrd="1" destOrd="0" presId="urn:microsoft.com/office/officeart/2016/7/layout/LinearBlockProcessNumbered"/>
    <dgm:cxn modelId="{F9ACA57D-560B-4DE1-AD75-DBA2AFA63819}" type="presParOf" srcId="{FE71E759-AD0D-486F-A75B-5FEEF6C4A983}" destId="{BF57A7F0-2E85-4DA0-A94F-0455CF825BE6}" srcOrd="2" destOrd="0" presId="urn:microsoft.com/office/officeart/2016/7/layout/LinearBlockProcessNumbered"/>
    <dgm:cxn modelId="{D9DF3DFB-0132-415C-9537-A240BFB9E26B}" type="presParOf" srcId="{BF57A7F0-2E85-4DA0-A94F-0455CF825BE6}" destId="{0B5F74D5-3D7E-445D-B94F-43AE7B0C489F}" srcOrd="0" destOrd="0" presId="urn:microsoft.com/office/officeart/2016/7/layout/LinearBlockProcessNumbered"/>
    <dgm:cxn modelId="{1CA8EA14-BD32-4958-938E-3DF1F8E9C746}" type="presParOf" srcId="{BF57A7F0-2E85-4DA0-A94F-0455CF825BE6}" destId="{A6249E02-D9DF-4238-911A-8689F65DA91C}" srcOrd="1" destOrd="0" presId="urn:microsoft.com/office/officeart/2016/7/layout/LinearBlockProcessNumbered"/>
    <dgm:cxn modelId="{441D3DF2-926E-4466-8100-4E42771F48E7}" type="presParOf" srcId="{BF57A7F0-2E85-4DA0-A94F-0455CF825BE6}" destId="{C9807BB9-88D2-4B28-A641-B8509E4B987C}" srcOrd="2" destOrd="0" presId="urn:microsoft.com/office/officeart/2016/7/layout/LinearBlockProcessNumbered"/>
    <dgm:cxn modelId="{81B54543-583C-451B-BD46-FD3E2639D8E0}" type="presParOf" srcId="{FE71E759-AD0D-486F-A75B-5FEEF6C4A983}" destId="{02B9B6F7-B33B-4CDA-BBAE-2A1168DD57A3}" srcOrd="3" destOrd="0" presId="urn:microsoft.com/office/officeart/2016/7/layout/LinearBlockProcessNumbered"/>
    <dgm:cxn modelId="{4E0C1738-605D-479D-B11D-6722C38E0F85}" type="presParOf" srcId="{FE71E759-AD0D-486F-A75B-5FEEF6C4A983}" destId="{36AB9804-5F6B-4B55-98F0-71C7A7FAC2FA}" srcOrd="4" destOrd="0" presId="urn:microsoft.com/office/officeart/2016/7/layout/LinearBlockProcessNumbered"/>
    <dgm:cxn modelId="{3C484EEE-0687-44E3-92DA-47B5FE7EDB67}" type="presParOf" srcId="{36AB9804-5F6B-4B55-98F0-71C7A7FAC2FA}" destId="{B21BCE20-77F3-48D3-A6C2-705268FE3FDA}" srcOrd="0" destOrd="0" presId="urn:microsoft.com/office/officeart/2016/7/layout/LinearBlockProcessNumbered"/>
    <dgm:cxn modelId="{3EFA3153-E6DD-44CD-85D1-0B1B9D7B6EC1}" type="presParOf" srcId="{36AB9804-5F6B-4B55-98F0-71C7A7FAC2FA}" destId="{F13267A6-05F3-4628-A585-2E6EB6A49C69}" srcOrd="1" destOrd="0" presId="urn:microsoft.com/office/officeart/2016/7/layout/LinearBlockProcessNumbered"/>
    <dgm:cxn modelId="{8F089C51-E37D-451F-AF34-3DD95CACE070}" type="presParOf" srcId="{36AB9804-5F6B-4B55-98F0-71C7A7FAC2FA}" destId="{E8163679-9A31-4A72-8455-D7A040932B4C}" srcOrd="2" destOrd="0" presId="urn:microsoft.com/office/officeart/2016/7/layout/LinearBlockProcessNumbered"/>
    <dgm:cxn modelId="{FF7C8D48-C082-4741-AA85-0F3317CAC17C}" type="presParOf" srcId="{FE71E759-AD0D-486F-A75B-5FEEF6C4A983}" destId="{F2A4F70D-69C8-4323-B482-95AC7B310D29}" srcOrd="5" destOrd="0" presId="urn:microsoft.com/office/officeart/2016/7/layout/LinearBlockProcessNumbered"/>
    <dgm:cxn modelId="{CCACC695-11E4-4342-82A4-8C74041E12A7}" type="presParOf" srcId="{FE71E759-AD0D-486F-A75B-5FEEF6C4A983}" destId="{6B234F71-E0BF-4B71-9C32-E0B134AAE3D4}" srcOrd="6" destOrd="0" presId="urn:microsoft.com/office/officeart/2016/7/layout/LinearBlockProcessNumbered"/>
    <dgm:cxn modelId="{CDCC21A2-781C-4CBF-BBEF-450EEB00DCC6}" type="presParOf" srcId="{6B234F71-E0BF-4B71-9C32-E0B134AAE3D4}" destId="{19BC7FB7-CE86-4EFE-887D-417D86C2330A}" srcOrd="0" destOrd="0" presId="urn:microsoft.com/office/officeart/2016/7/layout/LinearBlockProcessNumbered"/>
    <dgm:cxn modelId="{4F4E6556-CF12-4AD3-93C4-BC6693F04A29}" type="presParOf" srcId="{6B234F71-E0BF-4B71-9C32-E0B134AAE3D4}" destId="{3A8A6BAC-C53F-4322-A47E-05EA9E33BD86}" srcOrd="1" destOrd="0" presId="urn:microsoft.com/office/officeart/2016/7/layout/LinearBlockProcessNumbered"/>
    <dgm:cxn modelId="{0A1E2714-1356-4430-9CDF-E37EA3F2F2EE}" type="presParOf" srcId="{6B234F71-E0BF-4B71-9C32-E0B134AAE3D4}" destId="{B2749C0E-DE1A-4D8B-9115-9A2B880A0800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C2E5B7-2A6D-44A5-9400-21C07D4A9056}">
      <dsp:nvSpPr>
        <dsp:cNvPr id="0" name=""/>
        <dsp:cNvSpPr/>
      </dsp:nvSpPr>
      <dsp:spPr>
        <a:xfrm>
          <a:off x="202" y="564533"/>
          <a:ext cx="2441809" cy="293017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математическая биология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дифференциальные уравнения, кинетические модели, и т.д. </a:t>
          </a:r>
          <a:endParaRPr lang="en-US" sz="1600" kern="1200" dirty="0"/>
        </a:p>
      </dsp:txBody>
      <dsp:txXfrm>
        <a:off x="202" y="1736601"/>
        <a:ext cx="2441809" cy="1758102"/>
      </dsp:txXfrm>
    </dsp:sp>
    <dsp:sp modelId="{55EF1557-B5A4-4EC0-9621-CFDD0C0CA518}">
      <dsp:nvSpPr>
        <dsp:cNvPr id="0" name=""/>
        <dsp:cNvSpPr/>
      </dsp:nvSpPr>
      <dsp:spPr>
        <a:xfrm>
          <a:off x="202" y="564533"/>
          <a:ext cx="2441809" cy="1172068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01</a:t>
          </a:r>
        </a:p>
      </dsp:txBody>
      <dsp:txXfrm>
        <a:off x="202" y="564533"/>
        <a:ext cx="2441809" cy="1172068"/>
      </dsp:txXfrm>
    </dsp:sp>
    <dsp:sp modelId="{0B5F74D5-3D7E-445D-B94F-43AE7B0C489F}">
      <dsp:nvSpPr>
        <dsp:cNvPr id="0" name=""/>
        <dsp:cNvSpPr/>
      </dsp:nvSpPr>
      <dsp:spPr>
        <a:xfrm>
          <a:off x="2637356" y="564533"/>
          <a:ext cx="2441809" cy="293017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/>
            <a:t>биофизика (рост связан с бумом кристаллографии протеинов в 90-е) </a:t>
          </a:r>
          <a:endParaRPr lang="en-US" sz="1600" kern="1200"/>
        </a:p>
      </dsp:txBody>
      <dsp:txXfrm>
        <a:off x="2637356" y="1736601"/>
        <a:ext cx="2441809" cy="1758102"/>
      </dsp:txXfrm>
    </dsp:sp>
    <dsp:sp modelId="{A6249E02-D9DF-4238-911A-8689F65DA91C}">
      <dsp:nvSpPr>
        <dsp:cNvPr id="0" name=""/>
        <dsp:cNvSpPr/>
      </dsp:nvSpPr>
      <dsp:spPr>
        <a:xfrm>
          <a:off x="2637356" y="564533"/>
          <a:ext cx="2441809" cy="1172068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02</a:t>
          </a:r>
        </a:p>
      </dsp:txBody>
      <dsp:txXfrm>
        <a:off x="2637356" y="564533"/>
        <a:ext cx="2441809" cy="1172068"/>
      </dsp:txXfrm>
    </dsp:sp>
    <dsp:sp modelId="{B21BCE20-77F3-48D3-A6C2-705268FE3FDA}">
      <dsp:nvSpPr>
        <dsp:cNvPr id="0" name=""/>
        <dsp:cNvSpPr/>
      </dsp:nvSpPr>
      <dsp:spPr>
        <a:xfrm>
          <a:off x="5274509" y="564533"/>
          <a:ext cx="2441809" cy="2930170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/>
            <a:t>геномная биоинформатика (рост связан с бумом секвенирования)</a:t>
          </a:r>
          <a:endParaRPr lang="en-US" sz="1600" kern="1200"/>
        </a:p>
      </dsp:txBody>
      <dsp:txXfrm>
        <a:off x="5274509" y="1736601"/>
        <a:ext cx="2441809" cy="1758102"/>
      </dsp:txXfrm>
    </dsp:sp>
    <dsp:sp modelId="{F13267A6-05F3-4628-A585-2E6EB6A49C69}">
      <dsp:nvSpPr>
        <dsp:cNvPr id="0" name=""/>
        <dsp:cNvSpPr/>
      </dsp:nvSpPr>
      <dsp:spPr>
        <a:xfrm>
          <a:off x="5274509" y="564533"/>
          <a:ext cx="2441809" cy="1172068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03</a:t>
          </a:r>
        </a:p>
      </dsp:txBody>
      <dsp:txXfrm>
        <a:off x="5274509" y="564533"/>
        <a:ext cx="2441809" cy="1172068"/>
      </dsp:txXfrm>
    </dsp:sp>
    <dsp:sp modelId="{19BC7FB7-CE86-4EFE-887D-417D86C2330A}">
      <dsp:nvSpPr>
        <dsp:cNvPr id="0" name=""/>
        <dsp:cNvSpPr/>
      </dsp:nvSpPr>
      <dsp:spPr>
        <a:xfrm>
          <a:off x="7911663" y="564533"/>
          <a:ext cx="2441809" cy="293017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196" tIns="0" rIns="241196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/>
            <a:t>системная биология  (попытки интегрировать различные данные)</a:t>
          </a:r>
          <a:endParaRPr lang="en-US" sz="1600" kern="1200"/>
        </a:p>
      </dsp:txBody>
      <dsp:txXfrm>
        <a:off x="7911663" y="1736601"/>
        <a:ext cx="2441809" cy="1758102"/>
      </dsp:txXfrm>
    </dsp:sp>
    <dsp:sp modelId="{3A8A6BAC-C53F-4322-A47E-05EA9E33BD86}">
      <dsp:nvSpPr>
        <dsp:cNvPr id="0" name=""/>
        <dsp:cNvSpPr/>
      </dsp:nvSpPr>
      <dsp:spPr>
        <a:xfrm>
          <a:off x="7911663" y="564533"/>
          <a:ext cx="2441809" cy="1172068"/>
        </a:xfrm>
        <a:prstGeom prst="rect">
          <a:avLst/>
        </a:prstGeom>
        <a:noFill/>
        <a:ln w="9525" cap="rnd" cmpd="sng" algn="ctr">
          <a:noFill/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196" tIns="165100" rIns="241196" bIns="165100" numCol="1" spcCol="1270" anchor="ctr" anchorCtr="0">
          <a:noAutofit/>
        </a:bodyPr>
        <a:lstStyle/>
        <a:p>
          <a:pPr marL="0" lvl="0" indent="0" algn="l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300" kern="1200"/>
            <a:t>04</a:t>
          </a:r>
        </a:p>
      </dsp:txBody>
      <dsp:txXfrm>
        <a:off x="7911663" y="564533"/>
        <a:ext cx="2441809" cy="1172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3F19F-8491-43AF-A9AF-1EF3E9C0ED02}" type="datetimeFigureOut">
              <a:rPr lang="ru-RU" smtClean="0"/>
              <a:t>10.07.2020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EA29-D3BB-479E-8E59-B249C9814F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2117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3F19F-8491-43AF-A9AF-1EF3E9C0ED02}" type="datetimeFigureOut">
              <a:rPr lang="ru-RU" smtClean="0"/>
              <a:t>10.07.2020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EA29-D3BB-479E-8E59-B249C9814F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060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3F19F-8491-43AF-A9AF-1EF3E9C0ED02}" type="datetimeFigureOut">
              <a:rPr lang="ru-RU" smtClean="0"/>
              <a:t>10.07.2020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EA29-D3BB-479E-8E59-B249C9814F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2083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3F19F-8491-43AF-A9AF-1EF3E9C0ED02}" type="datetimeFigureOut">
              <a:rPr lang="ru-RU" smtClean="0"/>
              <a:t>10.07.2020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EA29-D3BB-479E-8E59-B249C9814F4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0246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3F19F-8491-43AF-A9AF-1EF3E9C0ED02}" type="datetimeFigureOut">
              <a:rPr lang="ru-RU" smtClean="0"/>
              <a:t>10.07.2020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EA29-D3BB-479E-8E59-B249C9814F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9565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3F19F-8491-43AF-A9AF-1EF3E9C0ED02}" type="datetimeFigureOut">
              <a:rPr lang="ru-RU" smtClean="0"/>
              <a:t>10.07.2020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EA29-D3BB-479E-8E59-B249C9814F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447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3F19F-8491-43AF-A9AF-1EF3E9C0ED02}" type="datetimeFigureOut">
              <a:rPr lang="ru-RU" smtClean="0"/>
              <a:t>10.07.2020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EA29-D3BB-479E-8E59-B249C9814F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79048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3F19F-8491-43AF-A9AF-1EF3E9C0ED02}" type="datetimeFigureOut">
              <a:rPr lang="ru-RU" smtClean="0"/>
              <a:t>10.07.2020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EA29-D3BB-479E-8E59-B249C9814F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74710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3F19F-8491-43AF-A9AF-1EF3E9C0ED02}" type="datetimeFigureOut">
              <a:rPr lang="ru-RU" smtClean="0"/>
              <a:t>10.07.2020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EA29-D3BB-479E-8E59-B249C9814F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08717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3F19F-8491-43AF-A9AF-1EF3E9C0ED02}" type="datetimeFigureOut">
              <a:rPr lang="ru-RU" smtClean="0"/>
              <a:t>10.07.2020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EA29-D3BB-479E-8E59-B249C9814F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1401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3F19F-8491-43AF-A9AF-1EF3E9C0ED02}" type="datetimeFigureOut">
              <a:rPr lang="ru-RU" smtClean="0"/>
              <a:t>10.07.2020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EA29-D3BB-479E-8E59-B249C9814F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245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3F19F-8491-43AF-A9AF-1EF3E9C0ED02}" type="datetimeFigureOut">
              <a:rPr lang="ru-RU" smtClean="0"/>
              <a:t>10.07.2020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EA29-D3BB-479E-8E59-B249C9814F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6324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3F19F-8491-43AF-A9AF-1EF3E9C0ED02}" type="datetimeFigureOut">
              <a:rPr lang="ru-RU" smtClean="0"/>
              <a:t>10.07.2020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EA29-D3BB-479E-8E59-B249C9814F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4982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3F19F-8491-43AF-A9AF-1EF3E9C0ED02}" type="datetimeFigureOut">
              <a:rPr lang="ru-RU" smtClean="0"/>
              <a:t>10.07.2020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EA29-D3BB-479E-8E59-B249C9814F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6259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3F19F-8491-43AF-A9AF-1EF3E9C0ED02}" type="datetimeFigureOut">
              <a:rPr lang="ru-RU" smtClean="0"/>
              <a:t>10.07.2020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EA29-D3BB-479E-8E59-B249C9814F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46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3F19F-8491-43AF-A9AF-1EF3E9C0ED02}" type="datetimeFigureOut">
              <a:rPr lang="ru-RU" smtClean="0"/>
              <a:t>10.07.2020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EA29-D3BB-479E-8E59-B249C9814F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075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3F19F-8491-43AF-A9AF-1EF3E9C0ED02}" type="datetimeFigureOut">
              <a:rPr lang="ru-RU" smtClean="0"/>
              <a:t>10.07.2020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EA29-D3BB-479E-8E59-B249C9814F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472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33F19F-8491-43AF-A9AF-1EF3E9C0ED02}" type="datetimeFigureOut">
              <a:rPr lang="ru-RU" smtClean="0"/>
              <a:t>10.07.2020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4EA29-D3BB-479E-8E59-B249C9814F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0293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A33F19F-8491-43AF-A9AF-1EF3E9C0ED02}" type="datetimeFigureOut">
              <a:rPr lang="ru-RU" smtClean="0"/>
              <a:t>10.07.2020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4C4EA29-D3BB-479E-8E59-B249C9814F4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71339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BFF64C-43F2-4C07-BB4A-505D4F5BE1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Введение в биоинформатику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E3A29E6-6B66-4C11-8129-97B440C270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80364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FDBD4E-8DB5-4567-8125-B39C5E3F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Репликация ДНК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2060F30-4D54-4A23-A996-77A844774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177" y="1799681"/>
            <a:ext cx="9901646" cy="477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310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0C263B-CB41-4680-9BE4-E83689D12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337" y="1318170"/>
            <a:ext cx="3946393" cy="1956298"/>
          </a:xfrm>
        </p:spPr>
        <p:txBody>
          <a:bodyPr>
            <a:normAutofit/>
          </a:bodyPr>
          <a:lstStyle/>
          <a:p>
            <a:pPr algn="l"/>
            <a:r>
              <a:rPr lang="ru-RU" sz="3600" dirty="0"/>
              <a:t>Гены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0B3C87-B221-4087-A2FF-7D6C49FB5B8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88072" y="4629541"/>
            <a:ext cx="6430560" cy="1956298"/>
          </a:xfrm>
        </p:spPr>
        <p:txBody>
          <a:bodyPr anchor="ctr">
            <a:normAutofit/>
          </a:bodyPr>
          <a:lstStyle/>
          <a:p>
            <a:pPr>
              <a:buClr>
                <a:srgbClr val="F1F796"/>
              </a:buClr>
            </a:pPr>
            <a:r>
              <a:rPr lang="ru-RU" dirty="0"/>
              <a:t>Ген - единица функции</a:t>
            </a:r>
            <a:endParaRPr lang="en-US" dirty="0"/>
          </a:p>
          <a:p>
            <a:pPr>
              <a:buClr>
                <a:srgbClr val="F1F796"/>
              </a:buClr>
            </a:pPr>
            <a:r>
              <a:rPr lang="ru-RU" dirty="0"/>
              <a:t> Ген - участок молекулы ДНК</a:t>
            </a:r>
            <a:endParaRPr lang="en-US" dirty="0"/>
          </a:p>
          <a:p>
            <a:pPr>
              <a:buClr>
                <a:srgbClr val="F1F796"/>
              </a:buClr>
            </a:pPr>
            <a:r>
              <a:rPr lang="ru-RU" dirty="0"/>
              <a:t> Ген способен транскрибироваться (кодировать что-то: белок или РНК)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25349F2-C636-48B9-A8AE-8B7BC4956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270" y="372190"/>
            <a:ext cx="7576607" cy="371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07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2EF6E9-EAF3-48B4-88E5-1F965080D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ru-RU" sz="28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Генотип и фенотип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C28F3C-0DCE-4DF8-9760-3228BD9D61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94" y="2597658"/>
            <a:ext cx="3078749" cy="3242733"/>
          </a:xfrm>
        </p:spPr>
        <p:txBody>
          <a:bodyPr anchor="t">
            <a:normAutofit/>
          </a:bodyPr>
          <a:lstStyle/>
          <a:p>
            <a:r>
              <a:rPr lang="ru-RU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Генотип - совокупность всех аллелей во всех локусах (или весь генетический материал особи) </a:t>
            </a:r>
          </a:p>
          <a:p>
            <a:r>
              <a:rPr lang="ru-RU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Фенотип - совокупность внешних признаков (черт) особи</a:t>
            </a:r>
          </a:p>
        </p:txBody>
      </p:sp>
      <p:pic>
        <p:nvPicPr>
          <p:cNvPr id="4098" name="Picture 2" descr="Генотип и фенотип. Аллельные гены - ОСНОВНЫЕ ЗАКОНОМЕРНОСТИ ...">
            <a:extLst>
              <a:ext uri="{FF2B5EF4-FFF2-40B4-BE49-F238E27FC236}">
                <a16:creationId xmlns:a16="http://schemas.microsoft.com/office/drawing/2014/main" id="{D51D902B-9FBD-49F8-8A6F-8C0256DE7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2057" y="643466"/>
            <a:ext cx="6330757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4786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809F3B-165C-4FEF-A878-114F31694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5820" y="848275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ru-RU" sz="28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Геном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109738-529A-45FC-A7B5-8794DF52AD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95" y="2667000"/>
            <a:ext cx="3078749" cy="3547532"/>
          </a:xfrm>
        </p:spPr>
        <p:txBody>
          <a:bodyPr anchor="t">
            <a:normAutofit/>
          </a:bodyPr>
          <a:lstStyle/>
          <a:p>
            <a:r>
              <a:rPr lang="ru-RU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Геном - совокупность всего генетического материала организма (клетки) </a:t>
            </a:r>
          </a:p>
          <a:p>
            <a:r>
              <a:rPr lang="ru-RU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Геномы варьируют по размеру, составу, количеству частей (хромосом) </a:t>
            </a:r>
          </a:p>
          <a:p>
            <a:r>
              <a:rPr lang="ru-RU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Первый геном клеточного организма полностью прочитан в 1995 году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618AB62-991E-4BE2-8E73-A416FD4C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038" y="643466"/>
            <a:ext cx="634879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16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510E39-6CDF-40E0-8541-42473E5D12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88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DABE23-765F-4ECF-A5E5-912D61E3F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ru-RU" sz="3200" dirty="0"/>
              <a:t>Что записано в геноме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62EFD9D-7B2D-43D4-994D-D5D38560E9B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ru-RU" sz="1800" dirty="0"/>
              <a:t>Далеко не все в геноме что-то кодирует</a:t>
            </a:r>
          </a:p>
          <a:p>
            <a:r>
              <a:rPr lang="ru-RU" sz="1800" dirty="0"/>
              <a:t>Гены: </a:t>
            </a:r>
          </a:p>
          <a:p>
            <a:pPr marL="36900" indent="0">
              <a:buNone/>
            </a:pPr>
            <a:r>
              <a:rPr lang="ru-RU" sz="1800" dirty="0"/>
              <a:t>	• белок-кодирующие</a:t>
            </a:r>
          </a:p>
          <a:p>
            <a:pPr marL="36900" indent="0">
              <a:buNone/>
            </a:pPr>
            <a:r>
              <a:rPr lang="ru-RU" sz="1800" dirty="0"/>
              <a:t>	• кодирующие РНК  </a:t>
            </a:r>
          </a:p>
          <a:p>
            <a:r>
              <a:rPr lang="ru-RU" sz="1800" dirty="0"/>
              <a:t>Повторы: </a:t>
            </a:r>
          </a:p>
          <a:p>
            <a:pPr marL="36900" indent="0">
              <a:buNone/>
            </a:pPr>
            <a:r>
              <a:rPr lang="ru-RU" sz="1800" dirty="0"/>
              <a:t>	• Регуляторные элементы</a:t>
            </a:r>
          </a:p>
        </p:txBody>
      </p:sp>
    </p:spTree>
    <p:extLst>
      <p:ext uri="{BB962C8B-B14F-4D97-AF65-F5344CB8AC3E}">
        <p14:creationId xmlns:p14="http://schemas.microsoft.com/office/powerpoint/2010/main" val="508195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C5B6DE-77CA-4C12-8475-9AB623C5E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Размер генома и число генов</a:t>
            </a:r>
          </a:p>
        </p:txBody>
      </p:sp>
      <p:pic>
        <p:nvPicPr>
          <p:cNvPr id="5122" name="Picture 2" descr="Геном человека — Википедия">
            <a:extLst>
              <a:ext uri="{FF2B5EF4-FFF2-40B4-BE49-F238E27FC236}">
                <a16:creationId xmlns:a16="http://schemas.microsoft.com/office/drawing/2014/main" id="{28D00AD7-5D7E-4013-8305-4BF1DDAFFAC5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26" y="1745851"/>
            <a:ext cx="4812684" cy="286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Таблица 5">
            <a:extLst>
              <a:ext uri="{FF2B5EF4-FFF2-40B4-BE49-F238E27FC236}">
                <a16:creationId xmlns:a16="http://schemas.microsoft.com/office/drawing/2014/main" id="{68E52A9B-2D94-4E32-A4F0-9013E47C16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9458289"/>
              </p:ext>
            </p:extLst>
          </p:nvPr>
        </p:nvGraphicFramePr>
        <p:xfrm>
          <a:off x="789126" y="4775200"/>
          <a:ext cx="8127999" cy="183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3706894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1396507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111251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Организм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Размер генома (</a:t>
                      </a:r>
                      <a:r>
                        <a:rPr lang="ru-RU" dirty="0" err="1"/>
                        <a:t>т.п.н</a:t>
                      </a:r>
                      <a:r>
                        <a:rPr lang="ru-RU" dirty="0"/>
                        <a:t>.)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Число генов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869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Escherichia coli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4,600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4300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873900"/>
                  </a:ext>
                </a:extLst>
              </a:tr>
              <a:tr h="292714">
                <a:tc>
                  <a:txBody>
                    <a:bodyPr/>
                    <a:lstStyle/>
                    <a:p>
                      <a:r>
                        <a:rPr lang="en-US" dirty="0"/>
                        <a:t>Drosophila melanogaster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140,000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13600 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7603788"/>
                  </a:ext>
                </a:extLst>
              </a:tr>
              <a:tr h="292714">
                <a:tc>
                  <a:txBody>
                    <a:bodyPr/>
                    <a:lstStyle/>
                    <a:p>
                      <a:r>
                        <a:rPr lang="en-US" dirty="0"/>
                        <a:t>Homo sapiens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3,300,000 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23000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87259"/>
                  </a:ext>
                </a:extLst>
              </a:tr>
              <a:tr h="292714">
                <a:tc>
                  <a:txBody>
                    <a:bodyPr/>
                    <a:lstStyle/>
                    <a:p>
                      <a:r>
                        <a:rPr lang="en-US" dirty="0"/>
                        <a:t>Paris japonica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150,000,000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5758476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1007FED-46E5-4C8E-AE60-182638C17C70}"/>
              </a:ext>
            </a:extLst>
          </p:cNvPr>
          <p:cNvSpPr/>
          <p:nvPr/>
        </p:nvSpPr>
        <p:spPr>
          <a:xfrm>
            <a:off x="6811637" y="2577459"/>
            <a:ext cx="42109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Arial" panose="020B0604020202020204" pitchFamily="34" charset="0"/>
              </a:rPr>
              <a:t>Гены неравномерно распределены по хромосомам. Каждая хромосома содержит богатые и бедные генами участки. 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6193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83337D-000B-47A0-B45C-4B7A53CE8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ru-RU" sz="28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Мутации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196047A-BCDB-42C1-B93D-E0BBFC07CB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95" y="1732449"/>
            <a:ext cx="5077430" cy="4482084"/>
          </a:xfrm>
        </p:spPr>
        <p:txBody>
          <a:bodyPr anchor="t">
            <a:normAutofit fontScale="92500" lnSpcReduction="20000"/>
          </a:bodyPr>
          <a:lstStyle/>
          <a:p>
            <a:r>
              <a:rPr lang="ru-RU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Мутация - стойкое (то есть такое, которое может быть унаследовано потомками данной клетки или организма) изменение генома. </a:t>
            </a:r>
          </a:p>
          <a:p>
            <a:r>
              <a:rPr lang="ru-RU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Термин предложен Гуго де Фризом в 1901 году. Процесс возникновения мутаций получил название мутагенеза.</a:t>
            </a:r>
          </a:p>
          <a:p>
            <a:endParaRPr lang="ru-RU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pPr marL="36900" indent="0">
              <a:buNone/>
            </a:pPr>
            <a:r>
              <a:rPr lang="ru-RU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Мутации делятся на спонтанные и индуцированные.</a:t>
            </a:r>
          </a:p>
          <a:p>
            <a:r>
              <a:rPr lang="ru-RU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Спонтанные мутации возникают самопроизвольно на протяжении всей жизни организма в нормальных для него условиях окружающей среды с частотой около на нуклеотид за клеточную генерацию организма.</a:t>
            </a:r>
          </a:p>
          <a:p>
            <a:endParaRPr lang="ru-RU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r>
              <a:rPr lang="ru-RU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Индуцированными мутациями называют наследуемые изменения генома, возникающие в результате тех или иных мутагенных воздействий в искусственных (экспериментальных) условиях или при неблагоприятных воздействиях окружающей среды.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D4C682A-7FD1-4EF1-938D-EA72551D3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232" y="1022307"/>
            <a:ext cx="4439353" cy="519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98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23798B-B678-4E76-AF43-36352D505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ru-RU"/>
              <a:t>Биология и математика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3003DE-58E7-4E74-BED8-941141A001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95" y="1732449"/>
            <a:ext cx="5546272" cy="4058751"/>
          </a:xfrm>
        </p:spPr>
        <p:txBody>
          <a:bodyPr anchor="ctr">
            <a:normAutofit/>
          </a:bodyPr>
          <a:lstStyle/>
          <a:p>
            <a:pPr>
              <a:buClr>
                <a:srgbClr val="FAF20F"/>
              </a:buClr>
            </a:pPr>
            <a:r>
              <a:rPr lang="ru-RU" dirty="0"/>
              <a:t>нормальное развитие естественной науки подразумевает увеличение количественных моделей </a:t>
            </a:r>
          </a:p>
          <a:p>
            <a:pPr>
              <a:buClr>
                <a:srgbClr val="FAF20F"/>
              </a:buClr>
            </a:pPr>
            <a:r>
              <a:rPr lang="ru-RU" dirty="0"/>
              <a:t>описательная стадия → разработка научных моделей → инженерная практика</a:t>
            </a:r>
          </a:p>
        </p:txBody>
      </p:sp>
      <p:pic>
        <p:nvPicPr>
          <p:cNvPr id="6148" name="Picture 4" descr="Математика, физика, химия, биология, медицина - Репетиторы и ...">
            <a:extLst>
              <a:ext uri="{FF2B5EF4-FFF2-40B4-BE49-F238E27FC236}">
                <a16:creationId xmlns:a16="http://schemas.microsoft.com/office/drawing/2014/main" id="{0A19CBC0-23CC-41D7-8EAA-612B19D10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6560" y="2409134"/>
            <a:ext cx="4065464" cy="2705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104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75DBC8-F3DB-43D9-9CAB-876A329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EBFE7BA-388E-49C7-AB4E-AF61084181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E36A69A-63C3-4727-83C0-B5343687B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276225"/>
            <a:ext cx="1091565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039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D99C59-7B3B-4016-969D-E596D820D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r>
              <a:rPr lang="ru-RU" dirty="0"/>
              <a:t>Статистика и котики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D93FC67-6E42-4475-AC36-E7B23124DF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95" y="1399113"/>
            <a:ext cx="5978072" cy="1457324"/>
          </a:xfrm>
        </p:spPr>
        <p:txBody>
          <a:bodyPr anchor="ctr">
            <a:normAutofit/>
          </a:bodyPr>
          <a:lstStyle/>
          <a:p>
            <a:pPr>
              <a:buClr>
                <a:srgbClr val="D9C239"/>
              </a:buClr>
            </a:pPr>
            <a:r>
              <a:rPr lang="ru-RU" dirty="0"/>
              <a:t>размер выборки и эффекта имеет решающее значение в интерпретации любого количественного эксперимента</a:t>
            </a:r>
          </a:p>
        </p:txBody>
      </p:sp>
      <p:pic>
        <p:nvPicPr>
          <p:cNvPr id="4" name="Picture 4" descr="Статистика и котики» Владимир Савельев - купить книгу «Статистика ...">
            <a:extLst>
              <a:ext uri="{FF2B5EF4-FFF2-40B4-BE49-F238E27FC236}">
                <a16:creationId xmlns:a16="http://schemas.microsoft.com/office/drawing/2014/main" id="{1A6D5140-8FA1-4BB3-93E6-8287F7E0E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0" b="2763"/>
          <a:stretch/>
        </p:blipFill>
        <p:spPr bwMode="auto">
          <a:xfrm>
            <a:off x="7501468" y="10"/>
            <a:ext cx="4690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7F68FD8-0E00-4634-94B1-127F627AB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43" y="3046937"/>
            <a:ext cx="7019721" cy="320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2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6D9EEC-A8CC-49C9-AAD9-0838BD4BB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ru-RU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Биология -  наука о живом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97E832F-BC34-4296-8724-F19962655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482084"/>
          </a:xfrm>
        </p:spPr>
        <p:txBody>
          <a:bodyPr anchor="t">
            <a:normAutofit/>
          </a:bodyPr>
          <a:lstStyle/>
          <a:p>
            <a:r>
              <a:rPr lang="ru-RU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Все живое состоит из биологических молекул – ДНК, РНК, белки и т.д.</a:t>
            </a:r>
          </a:p>
          <a:p>
            <a:r>
              <a:rPr lang="ru-RU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В клетках бактерий таких молекул миллионы</a:t>
            </a:r>
          </a:p>
          <a:p>
            <a:r>
              <a:rPr lang="ru-RU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Молекулы взаимодействуют и совершают работу</a:t>
            </a:r>
          </a:p>
        </p:txBody>
      </p:sp>
      <p:pic>
        <p:nvPicPr>
          <p:cNvPr id="1026" name="Picture 2" descr="Цитозоль — Википедия">
            <a:extLst>
              <a:ext uri="{FF2B5EF4-FFF2-40B4-BE49-F238E27FC236}">
                <a16:creationId xmlns:a16="http://schemas.microsoft.com/office/drawing/2014/main" id="{9357006A-DFDC-45BC-8EA0-0C5810533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7832" y="643466"/>
            <a:ext cx="6459206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Объект 2">
            <a:extLst>
              <a:ext uri="{FF2B5EF4-FFF2-40B4-BE49-F238E27FC236}">
                <a16:creationId xmlns:a16="http://schemas.microsoft.com/office/drawing/2014/main" id="{AD43191D-394F-4115-9722-C90715701F74}"/>
              </a:ext>
            </a:extLst>
          </p:cNvPr>
          <p:cNvSpPr txBox="1">
            <a:spLocks/>
          </p:cNvSpPr>
          <p:nvPr/>
        </p:nvSpPr>
        <p:spPr>
          <a:xfrm>
            <a:off x="6436726" y="6353174"/>
            <a:ext cx="6658580" cy="6900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ru-RU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Реалистичная структура цитозоля клетки</a:t>
            </a:r>
          </a:p>
        </p:txBody>
      </p:sp>
    </p:spTree>
    <p:extLst>
      <p:ext uri="{BB962C8B-B14F-4D97-AF65-F5344CB8AC3E}">
        <p14:creationId xmlns:p14="http://schemas.microsoft.com/office/powerpoint/2010/main" val="1160649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51B8FB-63E0-4ED0-90EE-251AFFC3D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ru-RU" sz="2800"/>
              <a:t>Машинное обучение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9CF464C-1161-4B19-A643-CCA85963345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94" y="2570649"/>
            <a:ext cx="3078749" cy="4058751"/>
          </a:xfrm>
        </p:spPr>
        <p:txBody>
          <a:bodyPr anchor="t">
            <a:normAutofit/>
          </a:bodyPr>
          <a:lstStyle/>
          <a:p>
            <a:r>
              <a:rPr lang="ru-RU" sz="1600" dirty="0"/>
              <a:t>классификация </a:t>
            </a:r>
          </a:p>
          <a:p>
            <a:r>
              <a:rPr lang="ru-RU" sz="1600" dirty="0"/>
              <a:t>регрессия </a:t>
            </a:r>
          </a:p>
          <a:p>
            <a:r>
              <a:rPr lang="ru-RU" sz="1600" dirty="0"/>
              <a:t>кластеризация </a:t>
            </a:r>
          </a:p>
          <a:p>
            <a:r>
              <a:rPr lang="ru-RU" sz="1600" dirty="0"/>
              <a:t>уменьшение размерности </a:t>
            </a:r>
          </a:p>
          <a:p>
            <a:r>
              <a:rPr lang="ru-RU" sz="1600" dirty="0"/>
              <a:t>нейросети </a:t>
            </a:r>
          </a:p>
          <a:p>
            <a:r>
              <a:rPr lang="ru-RU" sz="1600" dirty="0"/>
              <a:t>поиск аномалий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8194" name="Picture 2" descr="Machine Learning - GeeksforGeeks">
            <a:extLst>
              <a:ext uri="{FF2B5EF4-FFF2-40B4-BE49-F238E27FC236}">
                <a16:creationId xmlns:a16="http://schemas.microsoft.com/office/drawing/2014/main" id="{DFAE78C6-EA74-40CF-ACE2-4BDF4C8C3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5" r="16938" b="1"/>
          <a:stretch/>
        </p:blipFill>
        <p:spPr bwMode="auto">
          <a:xfrm>
            <a:off x="4654295" y="10"/>
            <a:ext cx="75377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309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F202F1-04D1-454A-8604-417E7821D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ru-RU" dirty="0"/>
              <a:t>Биоинформатика</a:t>
            </a:r>
          </a:p>
        </p:txBody>
      </p:sp>
      <p:graphicFrame>
        <p:nvGraphicFramePr>
          <p:cNvPr id="11" name="Объект 2">
            <a:extLst>
              <a:ext uri="{FF2B5EF4-FFF2-40B4-BE49-F238E27FC236}">
                <a16:creationId xmlns:a16="http://schemas.microsoft.com/office/drawing/2014/main" id="{B031AC07-E8CE-4B35-B93F-071B9970DC0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467164771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94875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CA7A60-4245-40A4-9545-5CC93564E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948" y="1233378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Математическая биология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E1DAA5-06FB-451B-A321-29062BB5FB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58948" y="3598339"/>
            <a:ext cx="5441286" cy="16753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 err="1">
                <a:solidFill>
                  <a:srgbClr val="E6EA60"/>
                </a:solidFill>
              </a:rPr>
              <a:t>Модели</a:t>
            </a:r>
            <a:r>
              <a:rPr lang="en-US" dirty="0">
                <a:solidFill>
                  <a:srgbClr val="E6EA60"/>
                </a:solidFill>
              </a:rPr>
              <a:t> </a:t>
            </a:r>
            <a:r>
              <a:rPr lang="en-US" dirty="0" err="1">
                <a:solidFill>
                  <a:srgbClr val="E6EA60"/>
                </a:solidFill>
              </a:rPr>
              <a:t>всего</a:t>
            </a:r>
            <a:r>
              <a:rPr lang="ru-RU" dirty="0">
                <a:solidFill>
                  <a:srgbClr val="E6EA60"/>
                </a:solidFill>
              </a:rPr>
              <a:t> в биологии</a:t>
            </a:r>
            <a:endParaRPr lang="en-US" dirty="0">
              <a:solidFill>
                <a:srgbClr val="E6EA60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7D934112-154B-4CC7-A804-F3DCB2052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9218" name="Picture 2" descr="Математическая биология. В 2-х томах » Скачать книги в форматах ...">
            <a:extLst>
              <a:ext uri="{FF2B5EF4-FFF2-40B4-BE49-F238E27FC236}">
                <a16:creationId xmlns:a16="http://schemas.microsoft.com/office/drawing/2014/main" id="{9418DBEB-7545-4050-B030-43047135B5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" r="10815"/>
          <a:stretch/>
        </p:blipFill>
        <p:spPr bwMode="auto">
          <a:xfrm>
            <a:off x="7620351" y="10"/>
            <a:ext cx="457164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137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11D43C-0437-4986-A7C2-3FD18BFBD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ru-RU" sz="2000"/>
              <a:t>Биофизика (структурная биоинформатика)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C229A77-E8DE-435E-8E96-4B23B11BF46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ru-RU" sz="1600"/>
              <a:t>предсказание и фолдинг неизвестных структур белков </a:t>
            </a:r>
          </a:p>
          <a:p>
            <a:r>
              <a:rPr lang="ru-RU" sz="1600"/>
              <a:t>симуляция поведения белков и комплексов белок-ДНК </a:t>
            </a:r>
          </a:p>
          <a:p>
            <a:r>
              <a:rPr lang="ru-RU" sz="1600"/>
              <a:t> “крупнозернистые” симуляции больших биологических объектов (органелл, вирусов, клеток, участков мембраны) </a:t>
            </a:r>
          </a:p>
          <a:p>
            <a:r>
              <a:rPr lang="ru-RU" sz="1600"/>
              <a:t>докинг малых молекул (лекарств) 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8434" name="Picture 2" descr="Рентгеновская кристаллография: v_a_l_e_k — LiveJournal">
            <a:extLst>
              <a:ext uri="{FF2B5EF4-FFF2-40B4-BE49-F238E27FC236}">
                <a16:creationId xmlns:a16="http://schemas.microsoft.com/office/drawing/2014/main" id="{106928F5-AE03-4DDA-B438-DE6C673E6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9" r="-1" b="2817"/>
          <a:stretch/>
        </p:blipFill>
        <p:spPr bwMode="auto">
          <a:xfrm>
            <a:off x="4654295" y="10"/>
            <a:ext cx="75377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812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D864F6-4C8E-450F-AFFA-CE3978AA0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60" y="609600"/>
            <a:ext cx="5978072" cy="970450"/>
          </a:xfrm>
        </p:spPr>
        <p:txBody>
          <a:bodyPr>
            <a:normAutofit/>
          </a:bodyPr>
          <a:lstStyle/>
          <a:p>
            <a:r>
              <a:rPr lang="ru-RU" dirty="0"/>
              <a:t>Кристаллография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7AA41F59-BAF0-4CFD-A9FA-ED4C838B5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10242" name="Picture 2" descr="VIVOS VOCO: Ю.А. Владимиров, &quot;Зачем нужна белковая кристаллография&quot;">
            <a:extLst>
              <a:ext uri="{FF2B5EF4-FFF2-40B4-BE49-F238E27FC236}">
                <a16:creationId xmlns:a16="http://schemas.microsoft.com/office/drawing/2014/main" id="{8E9165DF-9ABF-4B8F-9CBE-3EA5244AF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8" r="-2" b="14709"/>
          <a:stretch/>
        </p:blipFill>
        <p:spPr bwMode="auto">
          <a:xfrm>
            <a:off x="643339" y="643464"/>
            <a:ext cx="3551912" cy="270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VIVOS VOCO: Ю.А. Владимиров, &quot;Зачем нужна белковая кристаллография&quot;">
            <a:extLst>
              <a:ext uri="{FF2B5EF4-FFF2-40B4-BE49-F238E27FC236}">
                <a16:creationId xmlns:a16="http://schemas.microsoft.com/office/drawing/2014/main" id="{B500327E-D356-4671-BBD7-3C2B1035D1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0" r="-1" b="-1"/>
          <a:stretch/>
        </p:blipFill>
        <p:spPr bwMode="auto">
          <a:xfrm>
            <a:off x="643339" y="3511127"/>
            <a:ext cx="3551912" cy="2706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C7D33DCA-2127-46E2-AE23-021A51BAA22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46160" y="1828801"/>
            <a:ext cx="5978072" cy="3866048"/>
          </a:xfrm>
        </p:spPr>
        <p:txBody>
          <a:bodyPr anchor="ctr">
            <a:normAutofit/>
          </a:bodyPr>
          <a:lstStyle/>
          <a:p>
            <a:pPr>
              <a:buClr>
                <a:srgbClr val="CE8D3A"/>
              </a:buClr>
            </a:pPr>
            <a:r>
              <a:rPr lang="ru-RU" dirty="0"/>
              <a:t>монокристалл протеина облучается рентгеновскими лучами </a:t>
            </a:r>
          </a:p>
          <a:p>
            <a:pPr>
              <a:buClr>
                <a:srgbClr val="CE8D3A"/>
              </a:buClr>
            </a:pPr>
            <a:r>
              <a:rPr lang="ru-RU" dirty="0"/>
              <a:t> дифракционная картина позволяет восстановить позиции индивидуальных атомов с высокой достоверностью</a:t>
            </a:r>
          </a:p>
        </p:txBody>
      </p:sp>
    </p:spTree>
    <p:extLst>
      <p:ext uri="{BB962C8B-B14F-4D97-AF65-F5344CB8AC3E}">
        <p14:creationId xmlns:p14="http://schemas.microsoft.com/office/powerpoint/2010/main" val="525049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Highlights - biochemistry cryoEM facility faculty | Biochemistry ...">
            <a:extLst>
              <a:ext uri="{FF2B5EF4-FFF2-40B4-BE49-F238E27FC236}">
                <a16:creationId xmlns:a16="http://schemas.microsoft.com/office/drawing/2014/main" id="{0045847B-7137-412D-99DB-9894C7923A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74" r="19672" b="2"/>
          <a:stretch/>
        </p:blipFill>
        <p:spPr bwMode="auto">
          <a:xfrm>
            <a:off x="-8622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74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EBEB07-F2F7-4F98-9A5F-3B74AB25F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320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Cryo-EM</a:t>
            </a:r>
            <a:endParaRPr lang="ru-RU" sz="3200">
              <a:ln>
                <a:solidFill>
                  <a:srgbClr val="404040">
                    <a:alpha val="10000"/>
                  </a:srgbClr>
                </a:solidFill>
              </a:ln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4F3682D-28BA-40F7-892D-26074A7FD2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ru-RU" sz="180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не требует кристаллизации!</a:t>
            </a:r>
          </a:p>
          <a:p>
            <a:r>
              <a:rPr lang="ru-RU" sz="180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разрешение становится все лучше</a:t>
            </a:r>
          </a:p>
          <a:p>
            <a:r>
              <a:rPr lang="ru-RU" sz="180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незаменим для определения структур огромного размера</a:t>
            </a:r>
          </a:p>
        </p:txBody>
      </p:sp>
    </p:spTree>
    <p:extLst>
      <p:ext uri="{BB962C8B-B14F-4D97-AF65-F5344CB8AC3E}">
        <p14:creationId xmlns:p14="http://schemas.microsoft.com/office/powerpoint/2010/main" val="3404488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88AE4F-47BE-4A84-9312-BAF433368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8591" y="1233379"/>
            <a:ext cx="5441285" cy="23649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Молекулярная</a:t>
            </a:r>
            <a:r>
              <a:rPr lang="en-US" sz="5400" dirty="0"/>
              <a:t> </a:t>
            </a:r>
            <a:r>
              <a:rPr lang="en-US" sz="5400" dirty="0" err="1"/>
              <a:t>динамика</a:t>
            </a:r>
            <a:endParaRPr lang="en-US" sz="54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BD0280-ED4A-47B0-8865-8DE61C4DA48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88591" y="3598340"/>
            <a:ext cx="5441286" cy="16753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dirty="0" err="1">
                <a:solidFill>
                  <a:schemeClr val="tx1"/>
                </a:solidFill>
              </a:rPr>
              <a:t>Решение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ньютоновских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дифференциальных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уравнений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движения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4" name="Объект 3">
            <a:extLst>
              <a:ext uri="{FF2B5EF4-FFF2-40B4-BE49-F238E27FC236}">
                <a16:creationId xmlns:a16="http://schemas.microsoft.com/office/drawing/2014/main" id="{545FBB9D-B178-4A3B-8190-49E0541485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79" y="1068470"/>
            <a:ext cx="5647031" cy="505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420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251100-DA7E-4E71-BFBE-DBAC5675D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Фолдинг</a:t>
            </a:r>
            <a:r>
              <a:rPr lang="ru-RU" dirty="0"/>
              <a:t> протеинов</a:t>
            </a:r>
          </a:p>
        </p:txBody>
      </p:sp>
      <p:sp>
        <p:nvSpPr>
          <p:cNvPr id="12" name="Объект 11">
            <a:extLst>
              <a:ext uri="{FF2B5EF4-FFF2-40B4-BE49-F238E27FC236}">
                <a16:creationId xmlns:a16="http://schemas.microsoft.com/office/drawing/2014/main" id="{7ECA971B-6D92-4CA0-B2D9-0E5D7EBF04C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504781" cy="3424107"/>
          </a:xfrm>
        </p:spPr>
        <p:txBody>
          <a:bodyPr/>
          <a:lstStyle/>
          <a:p>
            <a:r>
              <a:rPr lang="ru-RU" b="1" dirty="0" err="1">
                <a:effectLst/>
              </a:rPr>
              <a:t>Фолдинг</a:t>
            </a:r>
            <a:r>
              <a:rPr lang="ru-RU" dirty="0">
                <a:effectLst/>
              </a:rPr>
              <a:t> белков – процесс сворачивания полипептидной цепи в правильную пространственную структуру.</a:t>
            </a:r>
            <a:endParaRPr lang="ru-RU" dirty="0"/>
          </a:p>
        </p:txBody>
      </p:sp>
      <p:pic>
        <p:nvPicPr>
          <p:cNvPr id="13" name="Объект 10">
            <a:extLst>
              <a:ext uri="{FF2B5EF4-FFF2-40B4-BE49-F238E27FC236}">
                <a16:creationId xmlns:a16="http://schemas.microsoft.com/office/drawing/2014/main" id="{A8239663-7A36-421F-87EE-B57D48BFF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4784" y="1639900"/>
            <a:ext cx="4878489" cy="487848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45728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78788-04FD-4F1D-A727-DE4FB9006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ru-RU" sz="2800"/>
              <a:t>Докинг малых молекул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1DEABD-8CFD-4DEE-9D54-72BC020511A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ru-RU" sz="1600"/>
              <a:t>большинство современных лекарств ингибируют ферменты, блокируя активный центр </a:t>
            </a:r>
          </a:p>
          <a:p>
            <a:r>
              <a:rPr lang="ru-RU" sz="1600"/>
              <a:t>предсказание активных молекул может сильно снизить цену разработки новых лекарств 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12290" name="Picture 2" descr="Молекулярный докинг — Википедия">
            <a:extLst>
              <a:ext uri="{FF2B5EF4-FFF2-40B4-BE49-F238E27FC236}">
                <a16:creationId xmlns:a16="http://schemas.microsoft.com/office/drawing/2014/main" id="{71B2A67A-37F9-48B3-98C1-2665869E5D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8" r="8041" b="1"/>
          <a:stretch/>
        </p:blipFill>
        <p:spPr bwMode="auto">
          <a:xfrm>
            <a:off x="4654295" y="10"/>
            <a:ext cx="753770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686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89C298A-0D9E-4AE4-9D10-D998AD315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ru-RU" sz="28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Геномная биоинформатика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6E5E56-3271-4C4B-84BB-6207BE3D065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95" y="1732449"/>
            <a:ext cx="3078749" cy="4482084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ru-RU" sz="1600" b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Секвенирование</a:t>
            </a:r>
            <a:r>
              <a:rPr lang="ru-RU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- определение последовательности (ДНК, РНК, протеина) </a:t>
            </a:r>
          </a:p>
          <a:p>
            <a:pPr marL="36900" indent="0">
              <a:buNone/>
            </a:pPr>
            <a:r>
              <a:rPr lang="ru-RU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О чем мы будем говорить:</a:t>
            </a:r>
          </a:p>
          <a:p>
            <a:r>
              <a:rPr lang="ru-RU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поиск нуклеотидных и протеиновых последовательностей в базах данных (blast) </a:t>
            </a:r>
          </a:p>
          <a:p>
            <a:r>
              <a:rPr lang="ru-RU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сборка геномов de novo</a:t>
            </a:r>
          </a:p>
          <a:p>
            <a:r>
              <a:rPr lang="ru-RU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выравнивание на собранные геномы и транскриптомы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B59EAB6-6CE7-439E-8C98-14056BBAE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06339" y="830241"/>
            <a:ext cx="6642193" cy="519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285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949020-1565-4A29-959E-9A65219F6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ru-RU" dirty="0"/>
              <a:t>Биология это сложно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11FBA9-CBD6-43C8-AA21-6876A754C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942" y="1784237"/>
            <a:ext cx="6547467" cy="424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167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42E748-F379-42C1-ABFE-9F9104902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ru-RU" sz="28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Системная биология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0F7BBF-9D52-40A4-8DC8-FB9158D5C34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95" y="1732449"/>
            <a:ext cx="3078749" cy="4482084"/>
          </a:xfrm>
        </p:spPr>
        <p:txBody>
          <a:bodyPr anchor="t">
            <a:normAutofit/>
          </a:bodyPr>
          <a:lstStyle/>
          <a:p>
            <a:r>
              <a:rPr lang="ru-RU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попытки объединить разрозненные данные в целостную картину</a:t>
            </a:r>
          </a:p>
          <a:p>
            <a:r>
              <a:rPr lang="ru-RU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попытки построить более точные математические модели </a:t>
            </a:r>
          </a:p>
        </p:txBody>
      </p:sp>
      <p:pic>
        <p:nvPicPr>
          <p:cNvPr id="15362" name="Picture 2" descr="Disease and Systems Biology">
            <a:extLst>
              <a:ext uri="{FF2B5EF4-FFF2-40B4-BE49-F238E27FC236}">
                <a16:creationId xmlns:a16="http://schemas.microsoft.com/office/drawing/2014/main" id="{D12B823D-8F16-42B1-8931-488A42499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0946" y="643466"/>
            <a:ext cx="6592978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908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EA64E2-CE23-4091-AEFF-5B8E48C6B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ru-RU" dirty="0" err="1"/>
              <a:t>Омиксные</a:t>
            </a:r>
            <a:r>
              <a:rPr lang="ru-RU" dirty="0"/>
              <a:t> технологии и их интеграция</a:t>
            </a: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C115FFBB-C8EA-4BA2-A5DD-FE3779505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98132"/>
            <a:ext cx="4333632" cy="3521077"/>
          </a:xfrm>
          <a:prstGeom prst="rect">
            <a:avLst/>
          </a:prstGeom>
        </p:spPr>
      </p:pic>
      <p:pic>
        <p:nvPicPr>
          <p:cNvPr id="16386" name="Picture 2" descr="Multi-omics - Biomechanics Research Unit">
            <a:extLst>
              <a:ext uri="{FF2B5EF4-FFF2-40B4-BE49-F238E27FC236}">
                <a16:creationId xmlns:a16="http://schemas.microsoft.com/office/drawing/2014/main" id="{C688BA44-F2DA-4990-A9FF-83F950AB5D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" b="-3"/>
          <a:stretch/>
        </p:blipFill>
        <p:spPr bwMode="auto">
          <a:xfrm>
            <a:off x="267214" y="1504950"/>
            <a:ext cx="6152636" cy="493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98FAEDFC-4E6F-4BA7-BE79-4BD380EF14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10450" y="1732449"/>
            <a:ext cx="3858684" cy="4058751"/>
          </a:xfrm>
        </p:spPr>
        <p:txBody>
          <a:bodyPr anchor="ctr">
            <a:normAutofit/>
          </a:bodyPr>
          <a:lstStyle/>
          <a:p>
            <a:pPr>
              <a:buClr>
                <a:srgbClr val="FB5A32"/>
              </a:buClr>
            </a:pPr>
            <a:r>
              <a:rPr lang="ru-RU" dirty="0"/>
              <a:t>геномика </a:t>
            </a:r>
          </a:p>
          <a:p>
            <a:pPr>
              <a:buClr>
                <a:srgbClr val="FB5A32"/>
              </a:buClr>
            </a:pPr>
            <a:r>
              <a:rPr lang="ru-RU" dirty="0" err="1"/>
              <a:t>транскриптомика</a:t>
            </a:r>
            <a:r>
              <a:rPr lang="ru-RU" dirty="0"/>
              <a:t> </a:t>
            </a:r>
          </a:p>
          <a:p>
            <a:pPr>
              <a:buClr>
                <a:srgbClr val="FB5A32"/>
              </a:buClr>
            </a:pPr>
            <a:r>
              <a:rPr lang="ru-RU" dirty="0" err="1"/>
              <a:t>протеомика</a:t>
            </a:r>
            <a:r>
              <a:rPr lang="ru-RU" dirty="0"/>
              <a:t> </a:t>
            </a:r>
          </a:p>
          <a:p>
            <a:pPr>
              <a:buClr>
                <a:srgbClr val="FB5A32"/>
              </a:buClr>
            </a:pPr>
            <a:r>
              <a:rPr lang="ru-RU" dirty="0" err="1"/>
              <a:t>метаболомика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193339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 descr="Подводная лодка информатики в степях биологии / Хабр">
            <a:extLst>
              <a:ext uri="{FF2B5EF4-FFF2-40B4-BE49-F238E27FC236}">
                <a16:creationId xmlns:a16="http://schemas.microsoft.com/office/drawing/2014/main" id="{0607CFA4-A674-4803-883F-FD8DDFAEC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8343" y="967532"/>
            <a:ext cx="6295314" cy="4922936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5852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AB482FD-C684-4DAA-AC4C-1739F51A9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E93CD-5CC9-49AF-A9FA-33B210951D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3411" y="904109"/>
            <a:ext cx="7136927" cy="4626864"/>
          </a:xfrm>
        </p:spPr>
        <p:txBody>
          <a:bodyPr anchor="ctr">
            <a:normAutofit/>
          </a:bodyPr>
          <a:lstStyle/>
          <a:p>
            <a:pPr algn="l"/>
            <a:r>
              <a:rPr lang="ru-RU" dirty="0"/>
              <a:t>Геномная биоинформатика</a:t>
            </a:r>
          </a:p>
        </p:txBody>
      </p:sp>
      <p:sp>
        <p:nvSpPr>
          <p:cNvPr id="4" name="Подзаголовок 3">
            <a:extLst>
              <a:ext uri="{FF2B5EF4-FFF2-40B4-BE49-F238E27FC236}">
                <a16:creationId xmlns:a16="http://schemas.microsoft.com/office/drawing/2014/main" id="{283A1B0F-A4B7-4A6F-A99C-B32762B4C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795" y="1097280"/>
            <a:ext cx="3582005" cy="4626863"/>
          </a:xfrm>
        </p:spPr>
        <p:txBody>
          <a:bodyPr anchor="ctr">
            <a:normAutofit/>
          </a:bodyPr>
          <a:lstStyle/>
          <a:p>
            <a:pPr algn="r"/>
            <a:endParaRPr lang="ru-RU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00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55E8A8-B5FC-4979-9340-8DCCC3070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Проект “геном человека”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C8183B7-2203-4DC3-A304-7DB6A747D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482" name="Picture 2" descr="Проект «Геном человека» — Википедия">
            <a:extLst>
              <a:ext uri="{FF2B5EF4-FFF2-40B4-BE49-F238E27FC236}">
                <a16:creationId xmlns:a16="http://schemas.microsoft.com/office/drawing/2014/main" id="{307BAAAC-3291-4F41-B330-3136118DA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372" y="2056849"/>
            <a:ext cx="3447653" cy="34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Проект &quot;Геном человека&quot; | Социальный Компас">
            <a:extLst>
              <a:ext uri="{FF2B5EF4-FFF2-40B4-BE49-F238E27FC236}">
                <a16:creationId xmlns:a16="http://schemas.microsoft.com/office/drawing/2014/main" id="{A19B3A51-0278-4382-9FCB-5CE7440F6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837774"/>
            <a:ext cx="58007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4604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7A59776-5948-400C-9935-7464561E8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FCBEE9-CE88-4DFC-9A32-0C5B7ECCF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3" y="674906"/>
            <a:ext cx="10369534" cy="961748"/>
          </a:xfrm>
        </p:spPr>
        <p:txBody>
          <a:bodyPr>
            <a:normAutofit/>
          </a:bodyPr>
          <a:lstStyle/>
          <a:p>
            <a:r>
              <a:rPr lang="ru-RU" dirty="0"/>
              <a:t>Университеты </a:t>
            </a:r>
            <a:r>
              <a:rPr lang="en-US" dirty="0"/>
              <a:t>vs. Celera Genomics</a:t>
            </a:r>
            <a:endParaRPr lang="ru-RU" dirty="0"/>
          </a:p>
        </p:txBody>
      </p:sp>
      <p:pic>
        <p:nvPicPr>
          <p:cNvPr id="21510" name="Picture 6" descr="J. Craig Venter | American geneticist, biochemist, and businessman ...">
            <a:extLst>
              <a:ext uri="{FF2B5EF4-FFF2-40B4-BE49-F238E27FC236}">
                <a16:creationId xmlns:a16="http://schemas.microsoft.com/office/drawing/2014/main" id="{715CBE52-74B9-40D2-B557-74D28F6E5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1" r="2646" b="-5"/>
          <a:stretch/>
        </p:blipFill>
        <p:spPr bwMode="auto">
          <a:xfrm>
            <a:off x="909552" y="2311559"/>
            <a:ext cx="3340921" cy="2677887"/>
          </a:xfrm>
          <a:prstGeom prst="roundRect">
            <a:avLst>
              <a:gd name="adj" fmla="val 0"/>
            </a:avLst>
          </a:prstGeom>
          <a:noFill/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Francis Collins - Wikipedia">
            <a:extLst>
              <a:ext uri="{FF2B5EF4-FFF2-40B4-BE49-F238E27FC236}">
                <a16:creationId xmlns:a16="http://schemas.microsoft.com/office/drawing/2014/main" id="{1BAB0102-14D0-4C50-A18B-34F4BF220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1" r="1" b="26282"/>
          <a:stretch/>
        </p:blipFill>
        <p:spPr bwMode="auto">
          <a:xfrm>
            <a:off x="4427220" y="2311559"/>
            <a:ext cx="3337560" cy="2677887"/>
          </a:xfrm>
          <a:prstGeom prst="roundRect">
            <a:avLst>
              <a:gd name="adj" fmla="val 0"/>
            </a:avLst>
          </a:prstGeom>
          <a:noFill/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Eric S. Lander | Broad Institute">
            <a:extLst>
              <a:ext uri="{FF2B5EF4-FFF2-40B4-BE49-F238E27FC236}">
                <a16:creationId xmlns:a16="http://schemas.microsoft.com/office/drawing/2014/main" id="{44DFFDDD-DA58-431B-989D-96D30B07A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6"/>
          <a:stretch/>
        </p:blipFill>
        <p:spPr bwMode="auto">
          <a:xfrm>
            <a:off x="7941527" y="2311559"/>
            <a:ext cx="3337560" cy="2677887"/>
          </a:xfrm>
          <a:prstGeom prst="roundRect">
            <a:avLst>
              <a:gd name="adj" fmla="val 0"/>
            </a:avLst>
          </a:prstGeom>
          <a:noFill/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6877C46-4942-41B4-A948-C3D70BC719C1}"/>
              </a:ext>
            </a:extLst>
          </p:cNvPr>
          <p:cNvSpPr/>
          <p:nvPr/>
        </p:nvSpPr>
        <p:spPr>
          <a:xfrm>
            <a:off x="5251239" y="5117906"/>
            <a:ext cx="1657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Francis Collins</a:t>
            </a:r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480AED0-42B5-4A6D-8375-BC66F75D9845}"/>
              </a:ext>
            </a:extLst>
          </p:cNvPr>
          <p:cNvSpPr/>
          <p:nvPr/>
        </p:nvSpPr>
        <p:spPr>
          <a:xfrm>
            <a:off x="9038828" y="5117098"/>
            <a:ext cx="1351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Eric Lander</a:t>
            </a:r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7C4ECDC-BEB3-4304-8FC0-727183E16F8A}"/>
              </a:ext>
            </a:extLst>
          </p:cNvPr>
          <p:cNvSpPr/>
          <p:nvPr/>
        </p:nvSpPr>
        <p:spPr>
          <a:xfrm>
            <a:off x="1741702" y="5117098"/>
            <a:ext cx="1418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Craig Venter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7608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AE40E2-B548-426E-AA76-2A248A55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Революция 2000-х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E1275F-569D-4879-9DF2-399DF010C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693" y="5494872"/>
            <a:ext cx="9440034" cy="621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rgbClr val="ED34F6"/>
                </a:solidFill>
              </a:rPr>
              <a:t>Секвенирование генома человека упало в цене от 100 миллионов до ~1000 $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A01D7B5-7F5C-484D-9566-3EB437A06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270" y="643463"/>
            <a:ext cx="7830247" cy="324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643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C9B310-2CDA-4361-89D7-99CC0BB38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/>
              <a:t>Задачи 1: неизученные виды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F09BB23-40DB-46A0-A5D1-3B78A690C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4617" y="3598339"/>
            <a:ext cx="3137262" cy="16753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600">
                <a:solidFill>
                  <a:srgbClr val="DF9B2D"/>
                </a:solidFill>
              </a:rPr>
              <a:t>Сборка генома (de-novo)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3A46EEB-10AB-4E52-AF22-A848AE925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530" name="Picture 2" descr="Биоинформатика: взгляд изнутри / Блог компании Образовательные ...">
            <a:extLst>
              <a:ext uri="{FF2B5EF4-FFF2-40B4-BE49-F238E27FC236}">
                <a16:creationId xmlns:a16="http://schemas.microsoft.com/office/drawing/2014/main" id="{3BEDF1B3-727A-48B7-A224-02213C666E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6921"/>
          <a:stretch/>
        </p:blipFill>
        <p:spPr bwMode="auto">
          <a:xfrm>
            <a:off x="1380489" y="1438360"/>
            <a:ext cx="5562032" cy="3835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825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48BC05-A2D1-4B58-ABD9-DF7522063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06537"/>
            <a:ext cx="9440034" cy="108833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/>
              <a:t>Задача 2: уточнение последовательности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868AFC-9402-423A-AE1B-6C560DA57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0693" y="5494872"/>
            <a:ext cx="9440034" cy="6216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>
                <a:solidFill>
                  <a:srgbClr val="FF6630"/>
                </a:solidFill>
              </a:rPr>
              <a:t>Ресеквенирование геномов </a:t>
            </a:r>
          </a:p>
        </p:txBody>
      </p:sp>
      <p:pic>
        <p:nvPicPr>
          <p:cNvPr id="23554" name="Picture 2" descr="Код жизни: прочесть не значит понять">
            <a:extLst>
              <a:ext uri="{FF2B5EF4-FFF2-40B4-BE49-F238E27FC236}">
                <a16:creationId xmlns:a16="http://schemas.microsoft.com/office/drawing/2014/main" id="{F38FC9EF-2DA3-4E65-B5AC-2DA948092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0899" y="643463"/>
            <a:ext cx="8016989" cy="324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5467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891D5D-A90A-48B0-AE68-DCEDB63BE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ru-RU" sz="2900" dirty="0"/>
              <a:t>Задача 3: </a:t>
            </a:r>
            <a:r>
              <a:rPr lang="en-US" sz="2900" dirty="0" err="1"/>
              <a:t>Количественный</a:t>
            </a:r>
            <a:r>
              <a:rPr lang="en-US" sz="2900" dirty="0"/>
              <a:t> </a:t>
            </a:r>
            <a:r>
              <a:rPr lang="en-US" sz="2900" dirty="0" err="1"/>
              <a:t>анализ</a:t>
            </a:r>
            <a:endParaRPr lang="en-US" sz="29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31E79A-D8A8-449B-B7CF-401339649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9FCE65"/>
                </a:solidFill>
              </a:rPr>
              <a:t>Выравнивание</a:t>
            </a:r>
            <a:endParaRPr lang="en-US" dirty="0">
              <a:solidFill>
                <a:srgbClr val="9FCE65"/>
              </a:solidFill>
            </a:endParaRPr>
          </a:p>
        </p:txBody>
      </p:sp>
      <p:pic>
        <p:nvPicPr>
          <p:cNvPr id="71" name="Picture 70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24578" name="Picture 2" descr="Выравнивание последовательности ДНК Иллюстрация штока ...">
            <a:extLst>
              <a:ext uri="{FF2B5EF4-FFF2-40B4-BE49-F238E27FC236}">
                <a16:creationId xmlns:a16="http://schemas.microsoft.com/office/drawing/2014/main" id="{43A90D21-7C57-4325-8FFC-FDF9A5B76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9" r="-1" b="-1"/>
          <a:stretch/>
        </p:blipFill>
        <p:spPr bwMode="auto">
          <a:xfrm>
            <a:off x="4654297" y="10"/>
            <a:ext cx="753770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737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47B71C-1A68-4FB9-A23D-AEA0A6815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ru-RU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Что такое жизнь?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497299-7DD5-4820-B6B5-97A09C09C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482084"/>
          </a:xfrm>
        </p:spPr>
        <p:txBody>
          <a:bodyPr anchor="t">
            <a:normAutofit/>
          </a:bodyPr>
          <a:lstStyle/>
          <a:p>
            <a:r>
              <a:rPr lang="ru-RU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Все живое состоит из клеток</a:t>
            </a:r>
          </a:p>
          <a:p>
            <a:r>
              <a:rPr lang="ru-RU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Все живое так или иначе способно к самовоспроизведению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08254E6-F5CD-4761-914C-D638A1E0B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39" y="1336709"/>
            <a:ext cx="6642193" cy="418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45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7C98DA-0991-41CF-8AA7-0049F626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</a:t>
            </a:r>
            <a:r>
              <a:rPr lang="ru-RU" dirty="0" err="1"/>
              <a:t>сиквенируют</a:t>
            </a:r>
            <a:r>
              <a:rPr lang="ru-RU" dirty="0"/>
              <a:t>? (</a:t>
            </a:r>
            <a:r>
              <a:rPr lang="en-US" dirty="0"/>
              <a:t>NGS</a:t>
            </a:r>
            <a:r>
              <a:rPr lang="ru-RU" dirty="0"/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21988A8-844D-472C-805E-01E58B0840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467955" cy="4058751"/>
          </a:xfrm>
        </p:spPr>
        <p:txBody>
          <a:bodyPr>
            <a:normAutofit/>
          </a:bodyPr>
          <a:lstStyle/>
          <a:p>
            <a:r>
              <a:rPr lang="ru-RU" dirty="0"/>
              <a:t>Плазмиды и конструкты </a:t>
            </a:r>
          </a:p>
          <a:p>
            <a:r>
              <a:rPr lang="ru-RU" dirty="0"/>
              <a:t>Вирусы </a:t>
            </a:r>
          </a:p>
          <a:p>
            <a:pPr marL="36900" indent="0">
              <a:buNone/>
            </a:pPr>
            <a:r>
              <a:rPr lang="ru-RU" dirty="0"/>
              <a:t>	• новые </a:t>
            </a:r>
          </a:p>
          <a:p>
            <a:pPr marL="36900" indent="0">
              <a:buNone/>
            </a:pPr>
            <a:r>
              <a:rPr lang="ru-RU" dirty="0"/>
              <a:t>	• количество (вирусная нагрузка)  варианты (штаммы)  </a:t>
            </a:r>
          </a:p>
          <a:p>
            <a:r>
              <a:rPr lang="ru-RU" dirty="0"/>
              <a:t>Прокариоты </a:t>
            </a:r>
          </a:p>
          <a:p>
            <a:pPr marL="36900" indent="0">
              <a:buNone/>
            </a:pPr>
            <a:r>
              <a:rPr lang="ru-RU" dirty="0"/>
              <a:t>	• новые </a:t>
            </a:r>
          </a:p>
          <a:p>
            <a:pPr marL="36900" indent="0">
              <a:buNone/>
            </a:pPr>
            <a:r>
              <a:rPr lang="ru-RU" dirty="0"/>
              <a:t>	• варианты (штаммы) </a:t>
            </a:r>
          </a:p>
          <a:p>
            <a:endParaRPr lang="ru-RU" dirty="0"/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11D37011-FAC7-4A2C-80CE-5FE8DC15BDFC}"/>
              </a:ext>
            </a:extLst>
          </p:cNvPr>
          <p:cNvSpPr txBox="1">
            <a:spLocks/>
          </p:cNvSpPr>
          <p:nvPr/>
        </p:nvSpPr>
        <p:spPr>
          <a:xfrm>
            <a:off x="6100201" y="1732449"/>
            <a:ext cx="5467955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Эукариоты </a:t>
            </a:r>
          </a:p>
          <a:p>
            <a:pPr marL="36900" indent="0">
              <a:buNone/>
            </a:pPr>
            <a:r>
              <a:rPr lang="ru-RU" dirty="0"/>
              <a:t>	• новые </a:t>
            </a:r>
          </a:p>
          <a:p>
            <a:pPr marL="36900" indent="0">
              <a:buNone/>
            </a:pPr>
            <a:r>
              <a:rPr lang="ru-RU" dirty="0"/>
              <a:t>	• модельные животные </a:t>
            </a:r>
          </a:p>
          <a:p>
            <a:r>
              <a:rPr lang="ru-RU" dirty="0"/>
              <a:t>•Люди </a:t>
            </a:r>
          </a:p>
          <a:p>
            <a:pPr marL="36900" indent="0">
              <a:buNone/>
            </a:pPr>
            <a:r>
              <a:rPr lang="ru-RU" dirty="0"/>
              <a:t>	• пациенты </a:t>
            </a:r>
          </a:p>
          <a:p>
            <a:pPr marL="36900" indent="0">
              <a:buNone/>
            </a:pPr>
            <a:r>
              <a:rPr lang="ru-RU" dirty="0"/>
              <a:t>	• исследование здоровых волонтеров</a:t>
            </a:r>
          </a:p>
        </p:txBody>
      </p:sp>
    </p:spTree>
    <p:extLst>
      <p:ext uri="{BB962C8B-B14F-4D97-AF65-F5344CB8AC3E}">
        <p14:creationId xmlns:p14="http://schemas.microsoft.com/office/powerpoint/2010/main" val="3310809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976BAAA-75A1-48AA-B7DE-B6B807099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F4E5A12-AA4A-49CB-840E-41501CAD19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17428" y="1257301"/>
            <a:ext cx="2450127" cy="4343399"/>
          </a:xfrm>
          <a:effectLst/>
        </p:spPr>
        <p:txBody>
          <a:bodyPr anchor="ctr">
            <a:normAutofit/>
          </a:bodyPr>
          <a:lstStyle/>
          <a:p>
            <a:pPr algn="l"/>
            <a:endParaRPr lang="ru-RU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65A5F259-CDF7-4A15-A66C-A9939D23E3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386486" cy="6858002"/>
          </a:xfrm>
          <a:custGeom>
            <a:avLst/>
            <a:gdLst>
              <a:gd name="connsiteX0" fmla="*/ 0 w 6088489"/>
              <a:gd name="connsiteY0" fmla="*/ 0 h 6858002"/>
              <a:gd name="connsiteX1" fmla="*/ 3563332 w 6088489"/>
              <a:gd name="connsiteY1" fmla="*/ 0 h 6858002"/>
              <a:gd name="connsiteX2" fmla="*/ 3563332 w 6088489"/>
              <a:gd name="connsiteY2" fmla="*/ 3 h 6858002"/>
              <a:gd name="connsiteX3" fmla="*/ 5842099 w 6088489"/>
              <a:gd name="connsiteY3" fmla="*/ 3 h 6858002"/>
              <a:gd name="connsiteX4" fmla="*/ 5842099 w 6088489"/>
              <a:gd name="connsiteY4" fmla="*/ 4 h 6858002"/>
              <a:gd name="connsiteX5" fmla="*/ 5835346 w 6088489"/>
              <a:gd name="connsiteY5" fmla="*/ 4 h 6858002"/>
              <a:gd name="connsiteX6" fmla="*/ 5841229 w 6088489"/>
              <a:gd name="connsiteY6" fmla="*/ 40466 h 6858002"/>
              <a:gd name="connsiteX7" fmla="*/ 5858543 w 6088489"/>
              <a:gd name="connsiteY7" fmla="*/ 159110 h 6858002"/>
              <a:gd name="connsiteX8" fmla="*/ 5870645 w 6088489"/>
              <a:gd name="connsiteY8" fmla="*/ 245521 h 6858002"/>
              <a:gd name="connsiteX9" fmla="*/ 5883420 w 6088489"/>
              <a:gd name="connsiteY9" fmla="*/ 348391 h 6858002"/>
              <a:gd name="connsiteX10" fmla="*/ 5898716 w 6088489"/>
              <a:gd name="connsiteY10" fmla="*/ 470463 h 6858002"/>
              <a:gd name="connsiteX11" fmla="*/ 5914853 w 6088489"/>
              <a:gd name="connsiteY11" fmla="*/ 605566 h 6858002"/>
              <a:gd name="connsiteX12" fmla="*/ 5931830 w 6088489"/>
              <a:gd name="connsiteY12" fmla="*/ 757813 h 6858002"/>
              <a:gd name="connsiteX13" fmla="*/ 5949815 w 6088489"/>
              <a:gd name="connsiteY13" fmla="*/ 923777 h 6858002"/>
              <a:gd name="connsiteX14" fmla="*/ 5967801 w 6088489"/>
              <a:gd name="connsiteY14" fmla="*/ 1104142 h 6858002"/>
              <a:gd name="connsiteX15" fmla="*/ 5986122 w 6088489"/>
              <a:gd name="connsiteY15" fmla="*/ 1296166 h 6858002"/>
              <a:gd name="connsiteX16" fmla="*/ 6003099 w 6088489"/>
              <a:gd name="connsiteY16" fmla="*/ 1503278 h 6858002"/>
              <a:gd name="connsiteX17" fmla="*/ 6019404 w 6088489"/>
              <a:gd name="connsiteY17" fmla="*/ 1719991 h 6858002"/>
              <a:gd name="connsiteX18" fmla="*/ 6034196 w 6088489"/>
              <a:gd name="connsiteY18" fmla="*/ 1949048 h 6858002"/>
              <a:gd name="connsiteX19" fmla="*/ 6048315 w 6088489"/>
              <a:gd name="connsiteY19" fmla="*/ 2187706 h 6858002"/>
              <a:gd name="connsiteX20" fmla="*/ 6061595 w 6088489"/>
              <a:gd name="connsiteY20" fmla="*/ 2436652 h 6858002"/>
              <a:gd name="connsiteX21" fmla="*/ 6066301 w 6088489"/>
              <a:gd name="connsiteY21" fmla="*/ 2564211 h 6858002"/>
              <a:gd name="connsiteX22" fmla="*/ 6071512 w 6088489"/>
              <a:gd name="connsiteY22" fmla="*/ 2694512 h 6858002"/>
              <a:gd name="connsiteX23" fmla="*/ 6076386 w 6088489"/>
              <a:gd name="connsiteY23" fmla="*/ 2826871 h 6858002"/>
              <a:gd name="connsiteX24" fmla="*/ 6079580 w 6088489"/>
              <a:gd name="connsiteY24" fmla="*/ 2959917 h 6858002"/>
              <a:gd name="connsiteX25" fmla="*/ 6082438 w 6088489"/>
              <a:gd name="connsiteY25" fmla="*/ 3095705 h 6858002"/>
              <a:gd name="connsiteX26" fmla="*/ 6085463 w 6088489"/>
              <a:gd name="connsiteY26" fmla="*/ 3232865 h 6858002"/>
              <a:gd name="connsiteX27" fmla="*/ 6087480 w 6088489"/>
              <a:gd name="connsiteY27" fmla="*/ 3372768 h 6858002"/>
              <a:gd name="connsiteX28" fmla="*/ 6087480 w 6088489"/>
              <a:gd name="connsiteY28" fmla="*/ 3514043 h 6858002"/>
              <a:gd name="connsiteX29" fmla="*/ 6088489 w 6088489"/>
              <a:gd name="connsiteY29" fmla="*/ 3656689 h 6858002"/>
              <a:gd name="connsiteX30" fmla="*/ 6087480 w 6088489"/>
              <a:gd name="connsiteY30" fmla="*/ 3800707 h 6858002"/>
              <a:gd name="connsiteX31" fmla="*/ 6085463 w 6088489"/>
              <a:gd name="connsiteY31" fmla="*/ 3946783 h 6858002"/>
              <a:gd name="connsiteX32" fmla="*/ 6083614 w 6088489"/>
              <a:gd name="connsiteY32" fmla="*/ 4092858 h 6858002"/>
              <a:gd name="connsiteX33" fmla="*/ 6079580 w 6088489"/>
              <a:gd name="connsiteY33" fmla="*/ 4240991 h 6858002"/>
              <a:gd name="connsiteX34" fmla="*/ 6075378 w 6088489"/>
              <a:gd name="connsiteY34" fmla="*/ 4390495 h 6858002"/>
              <a:gd name="connsiteX35" fmla="*/ 6070503 w 6088489"/>
              <a:gd name="connsiteY35" fmla="*/ 4540000 h 6858002"/>
              <a:gd name="connsiteX36" fmla="*/ 6063612 w 6088489"/>
              <a:gd name="connsiteY36" fmla="*/ 4690876 h 6858002"/>
              <a:gd name="connsiteX37" fmla="*/ 6055375 w 6088489"/>
              <a:gd name="connsiteY37" fmla="*/ 4843123 h 6858002"/>
              <a:gd name="connsiteX38" fmla="*/ 6047475 w 6088489"/>
              <a:gd name="connsiteY38" fmla="*/ 4996057 h 6858002"/>
              <a:gd name="connsiteX39" fmla="*/ 6037390 w 6088489"/>
              <a:gd name="connsiteY39" fmla="*/ 5148990 h 6858002"/>
              <a:gd name="connsiteX40" fmla="*/ 6025287 w 6088489"/>
              <a:gd name="connsiteY40" fmla="*/ 5303981 h 6858002"/>
              <a:gd name="connsiteX41" fmla="*/ 6013185 w 6088489"/>
              <a:gd name="connsiteY41" fmla="*/ 5456914 h 6858002"/>
              <a:gd name="connsiteX42" fmla="*/ 5999233 w 6088489"/>
              <a:gd name="connsiteY42" fmla="*/ 5612591 h 6858002"/>
              <a:gd name="connsiteX43" fmla="*/ 5983937 w 6088489"/>
              <a:gd name="connsiteY43" fmla="*/ 5768953 h 6858002"/>
              <a:gd name="connsiteX44" fmla="*/ 5967801 w 6088489"/>
              <a:gd name="connsiteY44" fmla="*/ 5923258 h 6858002"/>
              <a:gd name="connsiteX45" fmla="*/ 5948975 w 6088489"/>
              <a:gd name="connsiteY45" fmla="*/ 6079621 h 6858002"/>
              <a:gd name="connsiteX46" fmla="*/ 5928804 w 6088489"/>
              <a:gd name="connsiteY46" fmla="*/ 6235297 h 6858002"/>
              <a:gd name="connsiteX47" fmla="*/ 5908801 w 6088489"/>
              <a:gd name="connsiteY47" fmla="*/ 6391660 h 6858002"/>
              <a:gd name="connsiteX48" fmla="*/ 5885437 w 6088489"/>
              <a:gd name="connsiteY48" fmla="*/ 6547336 h 6858002"/>
              <a:gd name="connsiteX49" fmla="*/ 5861568 w 6088489"/>
              <a:gd name="connsiteY49" fmla="*/ 6702327 h 6858002"/>
              <a:gd name="connsiteX50" fmla="*/ 5836524 w 6088489"/>
              <a:gd name="connsiteY50" fmla="*/ 6858002 h 6858002"/>
              <a:gd name="connsiteX51" fmla="*/ 3563332 w 6088489"/>
              <a:gd name="connsiteY51" fmla="*/ 6858002 h 6858002"/>
              <a:gd name="connsiteX52" fmla="*/ 1223490 w 6088489"/>
              <a:gd name="connsiteY52" fmla="*/ 6858002 h 6858002"/>
              <a:gd name="connsiteX53" fmla="*/ 0 w 6088489"/>
              <a:gd name="connsiteY5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88489" h="6858002">
                <a:moveTo>
                  <a:pt x="0" y="0"/>
                </a:moveTo>
                <a:lnTo>
                  <a:pt x="3563332" y="0"/>
                </a:lnTo>
                <a:lnTo>
                  <a:pt x="3563332" y="3"/>
                </a:lnTo>
                <a:lnTo>
                  <a:pt x="5842099" y="3"/>
                </a:lnTo>
                <a:lnTo>
                  <a:pt x="5842099" y="4"/>
                </a:lnTo>
                <a:lnTo>
                  <a:pt x="5835346" y="4"/>
                </a:lnTo>
                <a:lnTo>
                  <a:pt x="5841229" y="40466"/>
                </a:lnTo>
                <a:lnTo>
                  <a:pt x="5858543" y="159110"/>
                </a:lnTo>
                <a:lnTo>
                  <a:pt x="5870645" y="245521"/>
                </a:lnTo>
                <a:lnTo>
                  <a:pt x="5883420" y="348391"/>
                </a:lnTo>
                <a:lnTo>
                  <a:pt x="5898716" y="470463"/>
                </a:lnTo>
                <a:lnTo>
                  <a:pt x="5914853" y="605566"/>
                </a:lnTo>
                <a:lnTo>
                  <a:pt x="5931830" y="757813"/>
                </a:lnTo>
                <a:lnTo>
                  <a:pt x="5949815" y="923777"/>
                </a:lnTo>
                <a:lnTo>
                  <a:pt x="5967801" y="1104142"/>
                </a:lnTo>
                <a:lnTo>
                  <a:pt x="5986122" y="1296166"/>
                </a:lnTo>
                <a:lnTo>
                  <a:pt x="6003099" y="1503278"/>
                </a:lnTo>
                <a:lnTo>
                  <a:pt x="6019404" y="1719991"/>
                </a:lnTo>
                <a:lnTo>
                  <a:pt x="6034196" y="1949048"/>
                </a:lnTo>
                <a:lnTo>
                  <a:pt x="6048315" y="2187706"/>
                </a:lnTo>
                <a:lnTo>
                  <a:pt x="6061595" y="2436652"/>
                </a:lnTo>
                <a:lnTo>
                  <a:pt x="6066301" y="2564211"/>
                </a:lnTo>
                <a:lnTo>
                  <a:pt x="6071512" y="2694512"/>
                </a:lnTo>
                <a:lnTo>
                  <a:pt x="6076386" y="2826871"/>
                </a:lnTo>
                <a:lnTo>
                  <a:pt x="6079580" y="2959917"/>
                </a:lnTo>
                <a:lnTo>
                  <a:pt x="6082438" y="3095705"/>
                </a:lnTo>
                <a:lnTo>
                  <a:pt x="6085463" y="3232865"/>
                </a:lnTo>
                <a:lnTo>
                  <a:pt x="6087480" y="3372768"/>
                </a:lnTo>
                <a:lnTo>
                  <a:pt x="6087480" y="3514043"/>
                </a:lnTo>
                <a:lnTo>
                  <a:pt x="6088489" y="3656689"/>
                </a:lnTo>
                <a:lnTo>
                  <a:pt x="6087480" y="3800707"/>
                </a:lnTo>
                <a:lnTo>
                  <a:pt x="6085463" y="3946783"/>
                </a:lnTo>
                <a:lnTo>
                  <a:pt x="6083614" y="4092858"/>
                </a:lnTo>
                <a:lnTo>
                  <a:pt x="6079580" y="4240991"/>
                </a:lnTo>
                <a:lnTo>
                  <a:pt x="6075378" y="4390495"/>
                </a:lnTo>
                <a:lnTo>
                  <a:pt x="6070503" y="4540000"/>
                </a:lnTo>
                <a:lnTo>
                  <a:pt x="6063612" y="4690876"/>
                </a:lnTo>
                <a:lnTo>
                  <a:pt x="6055375" y="4843123"/>
                </a:lnTo>
                <a:lnTo>
                  <a:pt x="6047475" y="4996057"/>
                </a:lnTo>
                <a:lnTo>
                  <a:pt x="6037390" y="5148990"/>
                </a:lnTo>
                <a:lnTo>
                  <a:pt x="6025287" y="5303981"/>
                </a:lnTo>
                <a:lnTo>
                  <a:pt x="6013185" y="5456914"/>
                </a:lnTo>
                <a:lnTo>
                  <a:pt x="5999233" y="5612591"/>
                </a:lnTo>
                <a:lnTo>
                  <a:pt x="5983937" y="5768953"/>
                </a:lnTo>
                <a:lnTo>
                  <a:pt x="5967801" y="5923258"/>
                </a:lnTo>
                <a:lnTo>
                  <a:pt x="5948975" y="6079621"/>
                </a:lnTo>
                <a:lnTo>
                  <a:pt x="5928804" y="6235297"/>
                </a:lnTo>
                <a:lnTo>
                  <a:pt x="5908801" y="6391660"/>
                </a:lnTo>
                <a:lnTo>
                  <a:pt x="5885437" y="6547336"/>
                </a:lnTo>
                <a:lnTo>
                  <a:pt x="5861568" y="6702327"/>
                </a:lnTo>
                <a:lnTo>
                  <a:pt x="5836524" y="6858002"/>
                </a:lnTo>
                <a:lnTo>
                  <a:pt x="3563332" y="6858002"/>
                </a:lnTo>
                <a:lnTo>
                  <a:pt x="1223490" y="6858002"/>
                </a:lnTo>
                <a:lnTo>
                  <a:pt x="0" y="6858002"/>
                </a:lnTo>
                <a:close/>
              </a:path>
            </a:pathLst>
          </a:cu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A624BF-EC0F-4206-9AE4-06287BE197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795" y="1257301"/>
            <a:ext cx="6672865" cy="4343399"/>
          </a:xfrm>
        </p:spPr>
        <p:txBody>
          <a:bodyPr anchor="ctr">
            <a:normAutofit/>
          </a:bodyPr>
          <a:lstStyle/>
          <a:p>
            <a:r>
              <a:rPr lang="ru-RU" dirty="0"/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588175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AE4B7C-4837-43F0-9E30-B8D811F34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Клетка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485311B-E3BC-4E5E-88EC-40F383523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930" y="1783414"/>
            <a:ext cx="7923492" cy="446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269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EFB7D0-9E67-4C02-9F0A-6089BBD6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ru-RU" sz="28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Эукариоты</a:t>
            </a:r>
            <a:endParaRPr lang="ru-RU" sz="2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2057" name="Content Placeholder 2053">
            <a:extLst>
              <a:ext uri="{FF2B5EF4-FFF2-40B4-BE49-F238E27FC236}">
                <a16:creationId xmlns:a16="http://schemas.microsoft.com/office/drawing/2014/main" id="{E3E4EE0B-033D-4020-9BBD-0233E30D7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ru-RU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Вода</a:t>
            </a:r>
          </a:p>
          <a:p>
            <a:r>
              <a:rPr lang="ru-RU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Малые молекулы</a:t>
            </a:r>
          </a:p>
          <a:p>
            <a:r>
              <a:rPr lang="ru-RU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Ионы</a:t>
            </a:r>
          </a:p>
          <a:p>
            <a:r>
              <a:rPr lang="ru-RU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ДНК</a:t>
            </a:r>
          </a:p>
          <a:p>
            <a:r>
              <a:rPr lang="ru-RU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РНК</a:t>
            </a:r>
          </a:p>
          <a:p>
            <a:r>
              <a:rPr lang="ru-RU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Белки</a:t>
            </a:r>
          </a:p>
          <a:p>
            <a:r>
              <a:rPr lang="ru-RU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Углеводы (моносахариды, полисахариды)</a:t>
            </a:r>
          </a:p>
          <a:p>
            <a:r>
              <a:rPr lang="ru-RU" sz="16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Липиды (триглицериды, холестерол, фосфолипиды)</a:t>
            </a:r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Эукариоты., калькулятор онлайн, конвертер">
            <a:extLst>
              <a:ext uri="{FF2B5EF4-FFF2-40B4-BE49-F238E27FC236}">
                <a16:creationId xmlns:a16="http://schemas.microsoft.com/office/drawing/2014/main" id="{9829BFEA-434B-47AC-A9A1-57530D877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20640" y="1532526"/>
            <a:ext cx="5676236" cy="364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701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2DE0B2-A6C8-4ED2-AD19-EA3C6A5A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5537" y="2943775"/>
            <a:ext cx="4514060" cy="970450"/>
          </a:xfrm>
        </p:spPr>
        <p:txBody>
          <a:bodyPr/>
          <a:lstStyle/>
          <a:p>
            <a:r>
              <a:rPr lang="ru-RU" dirty="0"/>
              <a:t>ДНК и РНК</a:t>
            </a:r>
          </a:p>
        </p:txBody>
      </p:sp>
      <p:pic>
        <p:nvPicPr>
          <p:cNvPr id="4" name="Picture 10" descr="in 2020 (With images)">
            <a:extLst>
              <a:ext uri="{FF2B5EF4-FFF2-40B4-BE49-F238E27FC236}">
                <a16:creationId xmlns:a16="http://schemas.microsoft.com/office/drawing/2014/main" id="{0C744C62-7DE8-44DC-BE5B-01CDFEB34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344" y="378822"/>
            <a:ext cx="7772399" cy="6217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133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5E9AC1-601E-4453-BC1A-C5EE1F6D4B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82" r="1" b="1907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B7E204-B89E-401F-AB70-1D9C04F5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anchor="b">
            <a:normAutofit/>
          </a:bodyPr>
          <a:lstStyle/>
          <a:p>
            <a:pPr algn="l"/>
            <a:r>
              <a:rPr lang="ru-RU" sz="3200"/>
              <a:t>Структура ДНК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0ADED7-90D8-426C-B81B-5E72253D8EC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00493" y="1732449"/>
            <a:ext cx="4403596" cy="4058751"/>
          </a:xfrm>
        </p:spPr>
        <p:txBody>
          <a:bodyPr anchor="t">
            <a:normAutofit/>
          </a:bodyPr>
          <a:lstStyle/>
          <a:p>
            <a:r>
              <a:rPr lang="ru-RU" sz="1800"/>
              <a:t>Две цепи ДНК антипараллельны</a:t>
            </a:r>
          </a:p>
          <a:p>
            <a:r>
              <a:rPr lang="ru-RU" sz="1800"/>
              <a:t>ДНК - правозакрученная спираль</a:t>
            </a:r>
          </a:p>
          <a:p>
            <a:r>
              <a:rPr lang="ru-RU" sz="1800"/>
              <a:t>Есть 5'-конец, а есть 3'- конец (определяется по сахару) </a:t>
            </a:r>
          </a:p>
          <a:p>
            <a:r>
              <a:rPr lang="ru-RU" sz="1800"/>
              <a:t>Цепи соединены водородными связями </a:t>
            </a:r>
          </a:p>
          <a:p>
            <a:pPr marL="36900" indent="0">
              <a:buNone/>
            </a:pPr>
            <a:endParaRPr lang="ru-RU" sz="1800"/>
          </a:p>
        </p:txBody>
      </p:sp>
    </p:spTree>
    <p:extLst>
      <p:ext uri="{BB962C8B-B14F-4D97-AF65-F5344CB8AC3E}">
        <p14:creationId xmlns:p14="http://schemas.microsoft.com/office/powerpoint/2010/main" val="734383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126F97-0540-4420-AD7F-BF7614CD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Основная догма молекулярной биологии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A8FD49-C302-4F92-B260-409CD1C0397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4530" y="1946600"/>
            <a:ext cx="4413069" cy="44694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• ДНК – </a:t>
            </a:r>
            <a:r>
              <a:rPr lang="ru-RU" dirty="0">
                <a:solidFill>
                  <a:srgbClr val="FF0000"/>
                </a:solidFill>
              </a:rPr>
              <a:t>чертеж</a:t>
            </a:r>
            <a:r>
              <a:rPr lang="ru-RU" dirty="0"/>
              <a:t>, РНК- </a:t>
            </a:r>
            <a:r>
              <a:rPr lang="ru-RU" dirty="0">
                <a:solidFill>
                  <a:srgbClr val="FF0000"/>
                </a:solidFill>
              </a:rPr>
              <a:t>копирка</a:t>
            </a:r>
            <a:r>
              <a:rPr lang="ru-RU" dirty="0"/>
              <a:t>, протеин – </a:t>
            </a:r>
            <a:r>
              <a:rPr lang="ru-RU" dirty="0">
                <a:solidFill>
                  <a:srgbClr val="FF0000"/>
                </a:solidFill>
              </a:rPr>
              <a:t>механизм</a:t>
            </a:r>
            <a:r>
              <a:rPr lang="ru-RU" dirty="0"/>
              <a:t> </a:t>
            </a:r>
          </a:p>
          <a:p>
            <a:pPr marL="0" indent="0">
              <a:buNone/>
            </a:pPr>
            <a:r>
              <a:rPr lang="ru-RU" dirty="0"/>
              <a:t>• Приближение: протеин объясняет фенотип (болезни, признаки)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Основные процессы - репликация, транскрипция, трансляция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Зачем нужны несколько этапов передачи информации?</a:t>
            </a:r>
          </a:p>
        </p:txBody>
      </p:sp>
      <p:pic>
        <p:nvPicPr>
          <p:cNvPr id="1026" name="Picture 2" descr="Зарегистрирован первый препарат на основе РНК-интерференции ...">
            <a:extLst>
              <a:ext uri="{FF2B5EF4-FFF2-40B4-BE49-F238E27FC236}">
                <a16:creationId xmlns:a16="http://schemas.microsoft.com/office/drawing/2014/main" id="{9D283D4C-17EF-417B-87BD-3E2012FF3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68" y="1946600"/>
            <a:ext cx="5906044" cy="446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6387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ланец">
  <a:themeElements>
    <a:clrScheme name="Сланец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Сланец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анец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738</Words>
  <Application>Microsoft Office PowerPoint</Application>
  <PresentationFormat>Широкоэкранный</PresentationFormat>
  <Paragraphs>163</Paragraphs>
  <Slides>41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5" baseType="lpstr">
      <vt:lpstr>Arial</vt:lpstr>
      <vt:lpstr>Calisto MT</vt:lpstr>
      <vt:lpstr>Wingdings 2</vt:lpstr>
      <vt:lpstr>Сланец</vt:lpstr>
      <vt:lpstr>Введение в биоинформатику</vt:lpstr>
      <vt:lpstr>Биология -  наука о живом</vt:lpstr>
      <vt:lpstr>Биология это сложно</vt:lpstr>
      <vt:lpstr>Что такое жизнь?</vt:lpstr>
      <vt:lpstr>Клетка</vt:lpstr>
      <vt:lpstr>Эукариоты</vt:lpstr>
      <vt:lpstr>ДНК и РНК</vt:lpstr>
      <vt:lpstr>Структура ДНК</vt:lpstr>
      <vt:lpstr>Основная догма молекулярной биологии</vt:lpstr>
      <vt:lpstr>Репликация ДНК</vt:lpstr>
      <vt:lpstr>Гены</vt:lpstr>
      <vt:lpstr>Генотип и фенотип</vt:lpstr>
      <vt:lpstr>Геном</vt:lpstr>
      <vt:lpstr>Что записано в геноме</vt:lpstr>
      <vt:lpstr>Размер генома и число генов</vt:lpstr>
      <vt:lpstr>Мутации</vt:lpstr>
      <vt:lpstr>Биология и математика</vt:lpstr>
      <vt:lpstr>Презентация PowerPoint</vt:lpstr>
      <vt:lpstr>Статистика и котики</vt:lpstr>
      <vt:lpstr>Машинное обучение</vt:lpstr>
      <vt:lpstr>Биоинформатика</vt:lpstr>
      <vt:lpstr>Математическая биология</vt:lpstr>
      <vt:lpstr>Биофизика (структурная биоинформатика)</vt:lpstr>
      <vt:lpstr>Кристаллография</vt:lpstr>
      <vt:lpstr>Cryo-EM</vt:lpstr>
      <vt:lpstr>Молекулярная динамика</vt:lpstr>
      <vt:lpstr>Фолдинг протеинов</vt:lpstr>
      <vt:lpstr>Докинг малых молекул</vt:lpstr>
      <vt:lpstr>Геномная биоинформатика</vt:lpstr>
      <vt:lpstr>Системная биология</vt:lpstr>
      <vt:lpstr>Омиксные технологии и их интеграция</vt:lpstr>
      <vt:lpstr>Презентация PowerPoint</vt:lpstr>
      <vt:lpstr>Геномная биоинформатика</vt:lpstr>
      <vt:lpstr>Проект “геном человека”</vt:lpstr>
      <vt:lpstr>Университеты vs. Celera Genomics</vt:lpstr>
      <vt:lpstr>Революция 2000-х</vt:lpstr>
      <vt:lpstr>Задачи 1: неизученные виды</vt:lpstr>
      <vt:lpstr>Задача 2: уточнение последовательности</vt:lpstr>
      <vt:lpstr>Задача 3: Количественный анализ</vt:lpstr>
      <vt:lpstr>Что сиквенируют? (NGS)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биоинформатику</dc:title>
  <dc:creator>Alexander Kursanov</dc:creator>
  <cp:lastModifiedBy>Alexander Kursanov</cp:lastModifiedBy>
  <cp:revision>6</cp:revision>
  <dcterms:created xsi:type="dcterms:W3CDTF">2020-07-09T17:32:25Z</dcterms:created>
  <dcterms:modified xsi:type="dcterms:W3CDTF">2020-07-10T06:46:30Z</dcterms:modified>
</cp:coreProperties>
</file>